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56" r:id="rId3"/>
    <p:sldId id="258" r:id="rId4"/>
    <p:sldId id="271" r:id="rId5"/>
    <p:sldId id="260" r:id="rId6"/>
    <p:sldId id="269" r:id="rId7"/>
    <p:sldId id="259" r:id="rId8"/>
    <p:sldId id="261" r:id="rId9"/>
    <p:sldId id="290" r:id="rId10"/>
    <p:sldId id="262" r:id="rId11"/>
    <p:sldId id="291" r:id="rId12"/>
    <p:sldId id="264" r:id="rId13"/>
    <p:sldId id="277" r:id="rId14"/>
    <p:sldId id="272" r:id="rId15"/>
    <p:sldId id="287" r:id="rId16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4E40"/>
    <a:srgbClr val="03715B"/>
    <a:srgbClr val="049277"/>
    <a:srgbClr val="016454"/>
    <a:srgbClr val="18463A"/>
    <a:srgbClr val="8FB3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86" autoAdjust="0"/>
    <p:restoredTop sz="96318" autoAdjust="0"/>
  </p:normalViewPr>
  <p:slideViewPr>
    <p:cSldViewPr snapToGrid="0">
      <p:cViewPr varScale="1">
        <p:scale>
          <a:sx n="82" d="100"/>
          <a:sy n="82" d="100"/>
        </p:scale>
        <p:origin x="470" y="62"/>
      </p:cViewPr>
      <p:guideLst>
        <p:guide orient="horz" pos="2160"/>
        <p:guide pos="379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0.png>
</file>

<file path=ppt/media/image11.png>
</file>

<file path=ppt/media/image2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774E38-A9FC-448B-8F26-614DC698D373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6F728F-D2C1-4CDF-AB14-355FA895A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003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594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406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1151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647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238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1703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682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3931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57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0847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66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45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4740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8138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6F728F-D2C1-4CDF-AB14-355FA895A5A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43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62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4821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83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0116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764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17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504842" y="5288125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精美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工作总结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www.1ppt.com/xiazai/zongjie/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工作计划：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www.1ppt.com/xiazai/jihua/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商务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www.1ppt.com/moban/shangwu/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个人简历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www.1ppt.com/xiazai/jianli/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毕业答辩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www.1ppt.com/xiazai/dabian/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工作汇报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www.1ppt.com/xiazai/huibao/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0372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8355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83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273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6061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C35DA-DEFB-4C1F-979D-A458366D8FA5}" type="datetimeFigureOut">
              <a:rPr lang="zh-CN" altLang="en-US" smtClean="0"/>
              <a:t>2020-06-01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A3EE4-44DB-4C03-9891-057E14E247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6147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922993" y="237388"/>
            <a:ext cx="8346014" cy="6383223"/>
            <a:chOff x="2496157" y="237388"/>
            <a:chExt cx="6822015" cy="6383223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99730" y="237388"/>
              <a:ext cx="6818442" cy="6383223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96157" y="237388"/>
              <a:ext cx="6822015" cy="6383065"/>
            </a:xfrm>
            <a:prstGeom prst="rect">
              <a:avLst/>
            </a:prstGeom>
          </p:spPr>
        </p:pic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2398" y="496118"/>
            <a:ext cx="7075715" cy="5836736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-220087" y="1745784"/>
            <a:ext cx="13124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在线考试系统项目展示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4151975" y="3324773"/>
            <a:ext cx="3888050" cy="1097752"/>
            <a:chOff x="4093029" y="3646711"/>
            <a:chExt cx="3888050" cy="1097752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4093029" y="3646711"/>
              <a:ext cx="382821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圆角矩形 10"/>
            <p:cNvSpPr/>
            <p:nvPr/>
          </p:nvSpPr>
          <p:spPr>
            <a:xfrm>
              <a:off x="4210919" y="4302371"/>
              <a:ext cx="3770160" cy="442092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586514" y="4353024"/>
              <a:ext cx="30189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一体化软件工程实践</a:t>
              </a:r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Ⅱ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TextBox 13">
            <a:extLst>
              <a:ext uri="{FF2B5EF4-FFF2-40B4-BE49-F238E27FC236}">
                <a16:creationId xmlns:a16="http://schemas.microsoft.com/office/drawing/2014/main" id="{D3A66223-1943-4C49-B5F8-5C19181C33C9}"/>
              </a:ext>
            </a:extLst>
          </p:cNvPr>
          <p:cNvSpPr txBox="1"/>
          <p:nvPr/>
        </p:nvSpPr>
        <p:spPr>
          <a:xfrm>
            <a:off x="9834951" y="5063960"/>
            <a:ext cx="4067924" cy="94179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汇报小组：第二组</a:t>
            </a:r>
            <a:endParaRPr lang="en-US" altLang="zh-CN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spcBef>
                <a:spcPct val="20000"/>
              </a:spcBef>
              <a:defRPr/>
            </a:pPr>
            <a:endParaRPr lang="en-US" altLang="zh-CN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spcBef>
                <a:spcPct val="20000"/>
              </a:spcBef>
              <a:defRPr/>
            </a:pPr>
            <a:r>
              <a:rPr lang="zh-CN" altLang="en-US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汇报日期：</a:t>
            </a:r>
            <a:r>
              <a:rPr lang="en-US" altLang="zh-CN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2020.06.01</a:t>
            </a:r>
          </a:p>
        </p:txBody>
      </p:sp>
    </p:spTree>
    <p:extLst>
      <p:ext uri="{BB962C8B-B14F-4D97-AF65-F5344CB8AC3E}">
        <p14:creationId xmlns:p14="http://schemas.microsoft.com/office/powerpoint/2010/main" val="217668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50"/>
                            </p:stCondLst>
                            <p:childTnLst>
                              <p:par>
                                <p:cTn id="1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5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422671" y="571201"/>
            <a:ext cx="6068291" cy="5664647"/>
            <a:chOff x="2496157" y="237388"/>
            <a:chExt cx="6822015" cy="6383223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99730" y="237388"/>
              <a:ext cx="6818442" cy="6383223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96157" y="237388"/>
              <a:ext cx="6822015" cy="6383065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346734" y="829931"/>
            <a:ext cx="5144671" cy="5197160"/>
            <a:chOff x="346734" y="829931"/>
            <a:chExt cx="5144671" cy="519716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6734" y="829931"/>
              <a:ext cx="5144671" cy="5197160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1450931" y="2161083"/>
              <a:ext cx="3844955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1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672263" y="2708275"/>
            <a:ext cx="5289550" cy="1368425"/>
            <a:chOff x="6672263" y="2708275"/>
            <a:chExt cx="5289550" cy="1368425"/>
          </a:xfrm>
        </p:grpSpPr>
        <p:grpSp>
          <p:nvGrpSpPr>
            <p:cNvPr id="13" name="组合 2"/>
            <p:cNvGrpSpPr>
              <a:grpSpLocks/>
            </p:cNvGrpSpPr>
            <p:nvPr/>
          </p:nvGrpSpPr>
          <p:grpSpPr bwMode="auto">
            <a:xfrm>
              <a:off x="6888163" y="3098800"/>
              <a:ext cx="4900564" cy="646331"/>
              <a:chOff x="322440" y="4184903"/>
              <a:chExt cx="4900847" cy="646549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1198791" y="4184903"/>
                <a:ext cx="4024496" cy="6465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36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项目总结</a:t>
                </a:r>
              </a:p>
            </p:txBody>
          </p:sp>
          <p:grpSp>
            <p:nvGrpSpPr>
              <p:cNvPr id="15" name="组合 4"/>
              <p:cNvGrpSpPr>
                <a:grpSpLocks/>
              </p:cNvGrpSpPr>
              <p:nvPr/>
            </p:nvGrpSpPr>
            <p:grpSpPr bwMode="auto">
              <a:xfrm>
                <a:off x="322440" y="4202901"/>
                <a:ext cx="658251" cy="610334"/>
                <a:chOff x="2680724" y="3950006"/>
                <a:chExt cx="863174" cy="800339"/>
              </a:xfrm>
            </p:grpSpPr>
            <p:sp>
              <p:nvSpPr>
                <p:cNvPr id="16" name="任意多边形 15"/>
                <p:cNvSpPr/>
                <p:nvPr/>
              </p:nvSpPr>
              <p:spPr>
                <a:xfrm>
                  <a:off x="2711951" y="3949312"/>
                  <a:ext cx="832733" cy="801728"/>
                </a:xfrm>
                <a:custGeom>
                  <a:avLst/>
                  <a:gdLst>
                    <a:gd name="connsiteX0" fmla="*/ 0 w 637309"/>
                    <a:gd name="connsiteY0" fmla="*/ 235527 h 568036"/>
                    <a:gd name="connsiteX1" fmla="*/ 637309 w 637309"/>
                    <a:gd name="connsiteY1" fmla="*/ 0 h 568036"/>
                    <a:gd name="connsiteX2" fmla="*/ 318655 w 637309"/>
                    <a:gd name="connsiteY2" fmla="*/ 568036 h 568036"/>
                    <a:gd name="connsiteX3" fmla="*/ 318655 w 637309"/>
                    <a:gd name="connsiteY3" fmla="*/ 332509 h 568036"/>
                    <a:gd name="connsiteX4" fmla="*/ 0 w 637309"/>
                    <a:gd name="connsiteY4" fmla="*/ 235527 h 568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7309" h="568036">
                      <a:moveTo>
                        <a:pt x="0" y="235527"/>
                      </a:moveTo>
                      <a:lnTo>
                        <a:pt x="637309" y="0"/>
                      </a:lnTo>
                      <a:lnTo>
                        <a:pt x="318655" y="568036"/>
                      </a:lnTo>
                      <a:lnTo>
                        <a:pt x="318655" y="332509"/>
                      </a:lnTo>
                      <a:lnTo>
                        <a:pt x="0" y="235527"/>
                      </a:lnTo>
                      <a:close/>
                    </a:path>
                  </a:pathLst>
                </a:custGeom>
                <a:solidFill>
                  <a:srgbClr val="0E359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 sz="16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7" name="任意多边形 16"/>
                <p:cNvSpPr/>
                <p:nvPr/>
              </p:nvSpPr>
              <p:spPr>
                <a:xfrm>
                  <a:off x="2680724" y="3959723"/>
                  <a:ext cx="863960" cy="699691"/>
                </a:xfrm>
                <a:custGeom>
                  <a:avLst/>
                  <a:gdLst>
                    <a:gd name="connsiteX0" fmla="*/ 0 w 637309"/>
                    <a:gd name="connsiteY0" fmla="*/ 235527 h 568036"/>
                    <a:gd name="connsiteX1" fmla="*/ 637309 w 637309"/>
                    <a:gd name="connsiteY1" fmla="*/ 0 h 568036"/>
                    <a:gd name="connsiteX2" fmla="*/ 318655 w 637309"/>
                    <a:gd name="connsiteY2" fmla="*/ 568036 h 568036"/>
                    <a:gd name="connsiteX3" fmla="*/ 318655 w 637309"/>
                    <a:gd name="connsiteY3" fmla="*/ 332509 h 568036"/>
                    <a:gd name="connsiteX4" fmla="*/ 0 w 637309"/>
                    <a:gd name="connsiteY4" fmla="*/ 235527 h 568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7309" h="568036">
                      <a:moveTo>
                        <a:pt x="0" y="235527"/>
                      </a:moveTo>
                      <a:lnTo>
                        <a:pt x="637309" y="0"/>
                      </a:lnTo>
                      <a:lnTo>
                        <a:pt x="318655" y="568036"/>
                      </a:lnTo>
                      <a:lnTo>
                        <a:pt x="318655" y="332509"/>
                      </a:lnTo>
                      <a:lnTo>
                        <a:pt x="0" y="235527"/>
                      </a:lnTo>
                      <a:close/>
                    </a:path>
                  </a:pathLst>
                </a:custGeom>
                <a:solidFill>
                  <a:srgbClr val="8FB3A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 sz="16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8" name="图文框 17"/>
            <p:cNvSpPr/>
            <p:nvPr/>
          </p:nvSpPr>
          <p:spPr>
            <a:xfrm>
              <a:off x="6672263" y="2708275"/>
              <a:ext cx="5289550" cy="1368425"/>
            </a:xfrm>
            <a:prstGeom prst="frame">
              <a:avLst>
                <a:gd name="adj1" fmla="val 1900"/>
              </a:avLst>
            </a:prstGeom>
            <a:gradFill>
              <a:gsLst>
                <a:gs pos="25000">
                  <a:srgbClr val="00D5B5"/>
                </a:gs>
                <a:gs pos="0">
                  <a:srgbClr val="F47508"/>
                </a:gs>
                <a:gs pos="49000">
                  <a:srgbClr val="F47508"/>
                </a:gs>
                <a:gs pos="72000">
                  <a:srgbClr val="0089AB"/>
                </a:gs>
                <a:gs pos="94000">
                  <a:srgbClr val="FEA300"/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493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5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1257" y="159659"/>
            <a:ext cx="949376" cy="870856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95189" y="333477"/>
            <a:ext cx="4337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个人收获</a:t>
            </a:r>
          </a:p>
        </p:txBody>
      </p:sp>
      <p:sp>
        <p:nvSpPr>
          <p:cNvPr id="4" name="TextBox 20"/>
          <p:cNvSpPr txBox="1"/>
          <p:nvPr/>
        </p:nvSpPr>
        <p:spPr>
          <a:xfrm>
            <a:off x="9303122" y="6236287"/>
            <a:ext cx="380232" cy="9114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7615"/>
            <a:r>
              <a:rPr lang="en-US" sz="5323" dirty="0">
                <a:latin typeface="Roboto" pitchFamily="2" charset="0"/>
                <a:ea typeface="Roboto" pitchFamily="2" charset="0"/>
              </a:rPr>
              <a:t>”</a:t>
            </a:r>
            <a:endParaRPr lang="en-US" sz="3190" dirty="0">
              <a:latin typeface="Roboto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972211" y="84342"/>
            <a:ext cx="7772057" cy="6573518"/>
            <a:chOff x="1972211" y="84342"/>
            <a:chExt cx="7772057" cy="6573518"/>
          </a:xfrm>
        </p:grpSpPr>
        <p:sp>
          <p:nvSpPr>
            <p:cNvPr id="7" name="Rectangle 9"/>
            <p:cNvSpPr/>
            <p:nvPr/>
          </p:nvSpPr>
          <p:spPr>
            <a:xfrm>
              <a:off x="1972211" y="1791458"/>
              <a:ext cx="101400" cy="1311579"/>
            </a:xfrm>
            <a:prstGeom prst="rect">
              <a:avLst/>
            </a:prstGeom>
            <a:solidFill>
              <a:srgbClr val="03715B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/>
              </a:endParaRPr>
            </a:p>
          </p:txBody>
        </p:sp>
        <p:sp>
          <p:nvSpPr>
            <p:cNvPr id="8" name="TextBox 20"/>
            <p:cNvSpPr txBox="1"/>
            <p:nvPr/>
          </p:nvSpPr>
          <p:spPr>
            <a:xfrm rot="10800000">
              <a:off x="2152320" y="84342"/>
              <a:ext cx="390447" cy="911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615"/>
              <a:r>
                <a:rPr lang="en-US" sz="5323" dirty="0">
                  <a:solidFill>
                    <a:srgbClr val="445469"/>
                  </a:solidFill>
                  <a:latin typeface="Roboto" pitchFamily="2" charset="0"/>
                  <a:ea typeface="Roboto" pitchFamily="2" charset="0"/>
                </a:rPr>
                <a:t>”</a:t>
              </a:r>
              <a:endParaRPr lang="en-US" sz="3190" dirty="0">
                <a:solidFill>
                  <a:srgbClr val="445469"/>
                </a:solidFill>
                <a:latin typeface="Roboto"/>
              </a:endParaRPr>
            </a:p>
          </p:txBody>
        </p:sp>
        <p:sp>
          <p:nvSpPr>
            <p:cNvPr id="9" name="TextBox 22"/>
            <p:cNvSpPr txBox="1"/>
            <p:nvPr/>
          </p:nvSpPr>
          <p:spPr>
            <a:xfrm>
              <a:off x="9303122" y="3364855"/>
              <a:ext cx="441146" cy="911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/>
              <a:r>
                <a:rPr lang="en-US" sz="5323" dirty="0">
                  <a:solidFill>
                    <a:srgbClr val="445469"/>
                  </a:solidFill>
                  <a:latin typeface="Roboto" pitchFamily="2" charset="0"/>
                  <a:ea typeface="Roboto" pitchFamily="2" charset="0"/>
                </a:rPr>
                <a:t>”</a:t>
              </a:r>
              <a:endParaRPr lang="en-US" sz="3190" dirty="0">
                <a:solidFill>
                  <a:srgbClr val="445469"/>
                </a:solidFill>
                <a:latin typeface="Roboto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2557201" y="4116010"/>
              <a:ext cx="7077598" cy="2541850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我认为我在这次项目中进步了很多，虽然在工作室有团队开发的经历，但是因为工作室开发人员较多，自己只需负责一个较小的模块即可，而这次我们四个人就开发出一个相对完善的在线考试系统，使我对项目开发的整体流程有了更深刻的认识，同时虽然我负责的是前端开发，但通过课上老师的讲解，向后端同学请教，我对后端</a:t>
              </a:r>
              <a:r>
                <a:rPr lang="en-US" altLang="zh-CN" sz="1600" dirty="0" err="1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ssm</a:t>
              </a: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架构有了更深刻的理解，这对前端开发也有很大的好处。我也发现了自身的很多不足，比如</a:t>
              </a:r>
              <a:r>
                <a:rPr lang="en-US" altLang="zh-CN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git</a:t>
              </a: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操作不熟练，对</a:t>
              </a:r>
              <a:r>
                <a:rPr lang="en-US" altLang="zh-CN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Vue</a:t>
              </a: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框架的理解还不特别通透，所以希望以后再接再厉，积极学习，掌握更多知识。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067500" y="540076"/>
            <a:ext cx="7887636" cy="5624847"/>
            <a:chOff x="2209374" y="-1008805"/>
            <a:chExt cx="7887636" cy="5624847"/>
          </a:xfrm>
        </p:grpSpPr>
        <p:sp>
          <p:nvSpPr>
            <p:cNvPr id="15" name="Rectangle 17"/>
            <p:cNvSpPr/>
            <p:nvPr/>
          </p:nvSpPr>
          <p:spPr>
            <a:xfrm>
              <a:off x="9995610" y="3304463"/>
              <a:ext cx="101400" cy="1311579"/>
            </a:xfrm>
            <a:prstGeom prst="rect">
              <a:avLst/>
            </a:prstGeom>
            <a:solidFill>
              <a:srgbClr val="03715B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/>
              </a:endParaRPr>
            </a:p>
          </p:txBody>
        </p:sp>
        <p:sp>
          <p:nvSpPr>
            <p:cNvPr id="16" name="TextBox 24"/>
            <p:cNvSpPr txBox="1"/>
            <p:nvPr/>
          </p:nvSpPr>
          <p:spPr>
            <a:xfrm rot="10800000">
              <a:off x="2209374" y="1750349"/>
              <a:ext cx="441146" cy="911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/>
              <a:r>
                <a:rPr lang="en-US" sz="5323" dirty="0">
                  <a:solidFill>
                    <a:srgbClr val="445469"/>
                  </a:solidFill>
                  <a:latin typeface="Roboto" pitchFamily="2" charset="0"/>
                  <a:ea typeface="Roboto" pitchFamily="2" charset="0"/>
                </a:rPr>
                <a:t>”</a:t>
              </a:r>
              <a:endParaRPr lang="en-US" sz="3190" dirty="0">
                <a:solidFill>
                  <a:srgbClr val="445469"/>
                </a:solidFill>
                <a:latin typeface="Roboto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699075" y="-1008805"/>
              <a:ext cx="7077598" cy="3280513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>
                <a:lnSpc>
                  <a:spcPct val="150000"/>
                </a:lnSpc>
                <a:spcBef>
                  <a:spcPct val="20000"/>
                </a:spcBef>
              </a:pP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注重前期文档的编写。本次项目在开发阶段前经小组讨论，详细的设计了系统分析说明书以及项目计划书等等文档，结构较比上学期的更加完整，这使得我在开发阶段的时候面对众多需求不至于一头雾水；本次项目也是我在编程实践中学习的过程，凭借着当代互联网的快速高效搜寻，也能在短时间内快速得到解决问题的方案。当我思路不通时，找了很多的博客与自己的问题进行对比来寻找答案，同样的我也将我解决后的问题进行汇总上传到博客上，以便以后的查看；项目组其他成员一起合作，在前后端合接口，合并前端页面的时候，大家遇到问题一起解决，这种良好的小组内氛围也让我们的项目推展有了实质性的突破。</a:t>
              </a:r>
              <a:endParaRPr lang="en-US" altLang="zh-CN" sz="16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8" name="TextBox 48">
            <a:extLst>
              <a:ext uri="{FF2B5EF4-FFF2-40B4-BE49-F238E27FC236}">
                <a16:creationId xmlns:a16="http://schemas.microsoft.com/office/drawing/2014/main" id="{276B1A43-E609-469E-85B6-9EB2FF7AE18E}"/>
              </a:ext>
            </a:extLst>
          </p:cNvPr>
          <p:cNvSpPr txBox="1"/>
          <p:nvPr/>
        </p:nvSpPr>
        <p:spPr>
          <a:xfrm>
            <a:off x="735945" y="2180333"/>
            <a:ext cx="1002197" cy="419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129" b="1" kern="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张心田</a:t>
            </a:r>
            <a:endParaRPr lang="en-US" sz="2129" b="1" kern="0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48">
            <a:extLst>
              <a:ext uri="{FF2B5EF4-FFF2-40B4-BE49-F238E27FC236}">
                <a16:creationId xmlns:a16="http://schemas.microsoft.com/office/drawing/2014/main" id="{6C97CB38-5B58-4E39-B8FD-1FA85152EBA8}"/>
              </a:ext>
            </a:extLst>
          </p:cNvPr>
          <p:cNvSpPr txBox="1"/>
          <p:nvPr/>
        </p:nvSpPr>
        <p:spPr>
          <a:xfrm>
            <a:off x="10108345" y="5176941"/>
            <a:ext cx="1002197" cy="419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129" b="1" kern="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段增超</a:t>
            </a:r>
            <a:endParaRPr lang="en-US" sz="2129" b="1" kern="0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86284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1257" y="159659"/>
            <a:ext cx="949376" cy="870856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95189" y="333477"/>
            <a:ext cx="4337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个人收获</a:t>
            </a:r>
          </a:p>
        </p:txBody>
      </p:sp>
      <p:sp>
        <p:nvSpPr>
          <p:cNvPr id="4" name="TextBox 20"/>
          <p:cNvSpPr txBox="1"/>
          <p:nvPr/>
        </p:nvSpPr>
        <p:spPr>
          <a:xfrm>
            <a:off x="9297011" y="5621912"/>
            <a:ext cx="380232" cy="9114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7615"/>
            <a:r>
              <a:rPr lang="en-US" sz="5323" dirty="0">
                <a:latin typeface="Roboto" pitchFamily="2" charset="0"/>
                <a:ea typeface="Roboto" pitchFamily="2" charset="0"/>
              </a:rPr>
              <a:t>”</a:t>
            </a:r>
            <a:endParaRPr lang="en-US" sz="3190" dirty="0">
              <a:latin typeface="Roboto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972211" y="1098581"/>
            <a:ext cx="7775526" cy="2786153"/>
            <a:chOff x="1972211" y="1098581"/>
            <a:chExt cx="7775526" cy="2786153"/>
          </a:xfrm>
        </p:grpSpPr>
        <p:sp>
          <p:nvSpPr>
            <p:cNvPr id="7" name="Rectangle 9"/>
            <p:cNvSpPr/>
            <p:nvPr/>
          </p:nvSpPr>
          <p:spPr>
            <a:xfrm>
              <a:off x="1972211" y="1791458"/>
              <a:ext cx="101400" cy="1311579"/>
            </a:xfrm>
            <a:prstGeom prst="rect">
              <a:avLst/>
            </a:prstGeom>
            <a:solidFill>
              <a:srgbClr val="03715B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/>
              </a:endParaRPr>
            </a:p>
          </p:txBody>
        </p:sp>
        <p:sp>
          <p:nvSpPr>
            <p:cNvPr id="8" name="TextBox 20"/>
            <p:cNvSpPr txBox="1"/>
            <p:nvPr/>
          </p:nvSpPr>
          <p:spPr>
            <a:xfrm rot="10800000">
              <a:off x="2166754" y="1098581"/>
              <a:ext cx="390447" cy="911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1217615"/>
              <a:r>
                <a:rPr lang="en-US" sz="5323" dirty="0">
                  <a:solidFill>
                    <a:srgbClr val="445469"/>
                  </a:solidFill>
                  <a:latin typeface="Roboto" pitchFamily="2" charset="0"/>
                  <a:ea typeface="Roboto" pitchFamily="2" charset="0"/>
                </a:rPr>
                <a:t>”</a:t>
              </a:r>
              <a:endParaRPr lang="en-US" sz="3190" dirty="0">
                <a:solidFill>
                  <a:srgbClr val="445469"/>
                </a:solidFill>
                <a:latin typeface="Roboto"/>
              </a:endParaRPr>
            </a:p>
          </p:txBody>
        </p:sp>
        <p:sp>
          <p:nvSpPr>
            <p:cNvPr id="9" name="TextBox 22"/>
            <p:cNvSpPr txBox="1"/>
            <p:nvPr/>
          </p:nvSpPr>
          <p:spPr>
            <a:xfrm>
              <a:off x="9306591" y="2973266"/>
              <a:ext cx="441146" cy="911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/>
              <a:r>
                <a:rPr lang="en-US" sz="5323" dirty="0">
                  <a:solidFill>
                    <a:srgbClr val="445469"/>
                  </a:solidFill>
                  <a:latin typeface="Roboto" pitchFamily="2" charset="0"/>
                  <a:ea typeface="Roboto" pitchFamily="2" charset="0"/>
                </a:rPr>
                <a:t>”</a:t>
              </a:r>
              <a:endParaRPr lang="en-US" sz="3190" dirty="0">
                <a:solidFill>
                  <a:srgbClr val="445469"/>
                </a:solidFill>
                <a:latin typeface="Roboto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073611" y="1832305"/>
            <a:ext cx="7881525" cy="4332618"/>
            <a:chOff x="2215485" y="283424"/>
            <a:chExt cx="7881525" cy="4332618"/>
          </a:xfrm>
        </p:grpSpPr>
        <p:sp>
          <p:nvSpPr>
            <p:cNvPr id="15" name="Rectangle 17"/>
            <p:cNvSpPr/>
            <p:nvPr/>
          </p:nvSpPr>
          <p:spPr>
            <a:xfrm>
              <a:off x="9995610" y="3304463"/>
              <a:ext cx="101400" cy="1311579"/>
            </a:xfrm>
            <a:prstGeom prst="rect">
              <a:avLst/>
            </a:prstGeom>
            <a:solidFill>
              <a:srgbClr val="03715B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121761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19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boto"/>
              </a:endParaRPr>
            </a:p>
          </p:txBody>
        </p:sp>
        <p:sp>
          <p:nvSpPr>
            <p:cNvPr id="16" name="TextBox 24"/>
            <p:cNvSpPr txBox="1"/>
            <p:nvPr/>
          </p:nvSpPr>
          <p:spPr>
            <a:xfrm rot="10800000">
              <a:off x="2215485" y="2540933"/>
              <a:ext cx="441146" cy="91146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1217615"/>
              <a:r>
                <a:rPr lang="en-US" sz="5323" dirty="0">
                  <a:solidFill>
                    <a:srgbClr val="445469"/>
                  </a:solidFill>
                  <a:latin typeface="Roboto" pitchFamily="2" charset="0"/>
                  <a:ea typeface="Roboto" pitchFamily="2" charset="0"/>
                </a:rPr>
                <a:t>”</a:t>
              </a:r>
              <a:endParaRPr lang="en-US" sz="3190" dirty="0">
                <a:solidFill>
                  <a:srgbClr val="445469"/>
                </a:solidFill>
                <a:latin typeface="Roboto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699075" y="283424"/>
              <a:ext cx="7077598" cy="1452321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这次的在线考试项目使我了解了项目开发的具体流程，增强了代码熟练度，这个项目用的是</a:t>
              </a:r>
              <a:r>
                <a:rPr lang="en-US" altLang="zh-CN" sz="1600" dirty="0" err="1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ssm</a:t>
              </a: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框架，在此过程中加深了我对</a:t>
              </a:r>
              <a:r>
                <a:rPr lang="en-US" altLang="zh-CN" sz="1600" dirty="0" err="1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ssm</a:t>
              </a: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框架理解，同时学会熟练使用</a:t>
              </a:r>
              <a:r>
                <a:rPr lang="en-US" altLang="zh-CN" sz="1600" dirty="0" err="1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xsell</a:t>
              </a:r>
              <a:r>
                <a:rPr lang="en-US" altLang="zh-CN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 </a:t>
              </a:r>
              <a:r>
                <a:rPr lang="en-US" altLang="zh-CN" sz="1600" dirty="0" err="1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xftp</a:t>
              </a:r>
              <a:r>
                <a:rPr lang="en-US" altLang="zh-CN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 </a:t>
              </a: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以及</a:t>
              </a:r>
              <a:r>
                <a:rPr lang="en-US" altLang="zh-CN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postman</a:t>
              </a: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等开发软件和</a:t>
              </a:r>
              <a:r>
                <a:rPr lang="en-US" altLang="zh-CN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log4j2</a:t>
              </a: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等框架，同时因开发需求，我也学习到了一些新的技能，比如</a:t>
              </a:r>
              <a:r>
                <a:rPr lang="en-US" altLang="zh-CN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excel</a:t>
              </a: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文件读写的实现方法、</a:t>
              </a:r>
              <a:r>
                <a:rPr lang="en-US" altLang="zh-CN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web</a:t>
              </a:r>
              <a:r>
                <a:rPr lang="zh-CN" altLang="en-US" sz="16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端文件上传下载的实现等等，增强了代码能力以及对前后端分离式开发的理解。</a:t>
              </a:r>
              <a:endParaRPr lang="en-US" altLang="zh-CN" sz="16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4" name="TextBox 48">
            <a:extLst>
              <a:ext uri="{FF2B5EF4-FFF2-40B4-BE49-F238E27FC236}">
                <a16:creationId xmlns:a16="http://schemas.microsoft.com/office/drawing/2014/main" id="{65404C7B-FA42-4ABD-B570-858B78C90E3F}"/>
              </a:ext>
            </a:extLst>
          </p:cNvPr>
          <p:cNvSpPr txBox="1"/>
          <p:nvPr/>
        </p:nvSpPr>
        <p:spPr>
          <a:xfrm>
            <a:off x="1000729" y="2237253"/>
            <a:ext cx="729687" cy="419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129" b="1" kern="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聂帅</a:t>
            </a:r>
            <a:endParaRPr lang="en-US" sz="2129" b="1" kern="0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Box 48">
            <a:extLst>
              <a:ext uri="{FF2B5EF4-FFF2-40B4-BE49-F238E27FC236}">
                <a16:creationId xmlns:a16="http://schemas.microsoft.com/office/drawing/2014/main" id="{B0E4C2E4-8F3B-48F6-B40D-DE52EC7C7964}"/>
              </a:ext>
            </a:extLst>
          </p:cNvPr>
          <p:cNvSpPr txBox="1"/>
          <p:nvPr/>
        </p:nvSpPr>
        <p:spPr>
          <a:xfrm>
            <a:off x="10262500" y="5299139"/>
            <a:ext cx="1002197" cy="419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129" b="1" kern="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刘栩菁</a:t>
            </a:r>
            <a:endParaRPr lang="en-US" sz="2129" b="1" kern="0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5E955DD6-ED4E-4C9A-8B20-DB076FC59EE9}"/>
              </a:ext>
            </a:extLst>
          </p:cNvPr>
          <p:cNvSpPr/>
          <p:nvPr/>
        </p:nvSpPr>
        <p:spPr>
          <a:xfrm>
            <a:off x="2557201" y="4683586"/>
            <a:ext cx="7077598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zh-CN" altLang="zh-CN" sz="16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在这次的团队项目的开发中，我了解到了一个完整的项目不止是简单的代码，而是前期的需求分析，概要设计，中期对代码的不断调试，后期的测试相加在一起，才形成了最终的项目。</a:t>
            </a:r>
          </a:p>
          <a:p>
            <a:r>
              <a:rPr lang="zh-CN" altLang="zh-CN" sz="16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通过这次项目，不仅促进我学习了许多新的知识，并且明白了团队协作的重要性，受益匪浅。</a:t>
            </a:r>
          </a:p>
        </p:txBody>
      </p:sp>
    </p:spTree>
    <p:extLst>
      <p:ext uri="{BB962C8B-B14F-4D97-AF65-F5344CB8AC3E}">
        <p14:creationId xmlns:p14="http://schemas.microsoft.com/office/powerpoint/2010/main" val="1425687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1257" y="159659"/>
            <a:ext cx="949376" cy="870856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95189" y="333477"/>
            <a:ext cx="4337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4043668" y="2135560"/>
            <a:ext cx="3805959" cy="3298614"/>
            <a:chOff x="4043668" y="2135560"/>
            <a:chExt cx="3805959" cy="3298614"/>
          </a:xfrm>
        </p:grpSpPr>
        <p:sp>
          <p:nvSpPr>
            <p:cNvPr id="5" name="Teardrop 12"/>
            <p:cNvSpPr/>
            <p:nvPr/>
          </p:nvSpPr>
          <p:spPr>
            <a:xfrm rot="16200000">
              <a:off x="6010432" y="3806997"/>
              <a:ext cx="1609518" cy="1644833"/>
            </a:xfrm>
            <a:prstGeom prst="teardrop">
              <a:avLst/>
            </a:prstGeom>
            <a:solidFill>
              <a:srgbClr val="03715B"/>
            </a:solidFill>
            <a:ln w="19050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" name="Teardrop 13"/>
            <p:cNvSpPr/>
            <p:nvPr/>
          </p:nvSpPr>
          <p:spPr>
            <a:xfrm rot="10800000">
              <a:off x="5992773" y="2135560"/>
              <a:ext cx="1644833" cy="1609518"/>
            </a:xfrm>
            <a:prstGeom prst="teardrop">
              <a:avLst/>
            </a:prstGeom>
            <a:solidFill>
              <a:srgbClr val="6A6A6A"/>
            </a:solidFill>
            <a:ln w="19050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Teardrop 14"/>
            <p:cNvSpPr/>
            <p:nvPr/>
          </p:nvSpPr>
          <p:spPr>
            <a:xfrm>
              <a:off x="4247450" y="3824656"/>
              <a:ext cx="1644833" cy="1609518"/>
            </a:xfrm>
            <a:prstGeom prst="teardrop">
              <a:avLst/>
            </a:prstGeom>
            <a:solidFill>
              <a:srgbClr val="6A6A6A"/>
            </a:solidFill>
            <a:ln w="19050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Teardrop 17"/>
            <p:cNvSpPr/>
            <p:nvPr/>
          </p:nvSpPr>
          <p:spPr>
            <a:xfrm rot="5400000">
              <a:off x="4261628" y="2117902"/>
              <a:ext cx="1609518" cy="1644833"/>
            </a:xfrm>
            <a:prstGeom prst="teardrop">
              <a:avLst/>
            </a:prstGeom>
            <a:solidFill>
              <a:srgbClr val="03715B"/>
            </a:solidFill>
            <a:ln w="19050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Isosceles Triangle 20"/>
            <p:cNvSpPr/>
            <p:nvPr/>
          </p:nvSpPr>
          <p:spPr>
            <a:xfrm rot="16200000">
              <a:off x="3983227" y="2902180"/>
              <a:ext cx="197163" cy="76277"/>
            </a:xfrm>
            <a:prstGeom prst="triangle">
              <a:avLst/>
            </a:prstGeom>
            <a:solidFill>
              <a:srgbClr val="037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Isosceles Triangle 21"/>
            <p:cNvSpPr/>
            <p:nvPr/>
          </p:nvSpPr>
          <p:spPr>
            <a:xfrm rot="5400000">
              <a:off x="7712907" y="2902181"/>
              <a:ext cx="197163" cy="76277"/>
            </a:xfrm>
            <a:prstGeom prst="triangle">
              <a:avLst/>
            </a:prstGeom>
            <a:solidFill>
              <a:srgbClr val="6A6A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Isosceles Triangle 22"/>
            <p:cNvSpPr/>
            <p:nvPr/>
          </p:nvSpPr>
          <p:spPr>
            <a:xfrm rot="16200000">
              <a:off x="3983225" y="4604285"/>
              <a:ext cx="197163" cy="76277"/>
            </a:xfrm>
            <a:prstGeom prst="triangle">
              <a:avLst/>
            </a:prstGeom>
            <a:solidFill>
              <a:srgbClr val="6A6A6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Isosceles Triangle 23"/>
            <p:cNvSpPr/>
            <p:nvPr/>
          </p:nvSpPr>
          <p:spPr>
            <a:xfrm rot="5400000">
              <a:off x="7712906" y="4604286"/>
              <a:ext cx="197163" cy="76277"/>
            </a:xfrm>
            <a:prstGeom prst="triangle">
              <a:avLst/>
            </a:prstGeom>
            <a:solidFill>
              <a:srgbClr val="037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5169147" y="2841736"/>
              <a:ext cx="7057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b="1" i="1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1</a:t>
              </a:r>
              <a:endParaRPr lang="zh-CN" altLang="en-US" sz="6000" b="1" i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5926523" y="2835497"/>
              <a:ext cx="7057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b="1" i="1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</a:t>
              </a:r>
              <a:endParaRPr lang="zh-CN" altLang="en-US" sz="6000" b="1" i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5134907" y="3782856"/>
              <a:ext cx="7057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b="1" i="1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3</a:t>
              </a:r>
              <a:endParaRPr lang="zh-CN" altLang="en-US" sz="6000" b="1" i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888804" y="3818345"/>
              <a:ext cx="7057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000" b="1" i="1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4</a:t>
              </a:r>
              <a:endParaRPr lang="zh-CN" altLang="en-US" sz="6000" b="1" i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9" name="TextBox 13@|17FFC:16777215|FBC:16777215|LFC:16777215|LBC:16777215"/>
          <p:cNvSpPr txBox="1"/>
          <p:nvPr/>
        </p:nvSpPr>
        <p:spPr>
          <a:xfrm>
            <a:off x="1096784" y="1483441"/>
            <a:ext cx="2969891" cy="221599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4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没有对项目进行</a:t>
            </a:r>
            <a:r>
              <a:rPr lang="en-US" altLang="zh-CN" sz="24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UML</a:t>
            </a:r>
            <a:r>
              <a:rPr lang="zh-CN" altLang="en-US" sz="24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系统分析与建模，在项目开发过程中出现结构混乱的问题，从中我们认识到系统分析与建模的重要性</a:t>
            </a:r>
            <a:endParaRPr lang="en-US" sz="2400" b="1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TextBox 13@|17FFC:16777215|FBC:16777215|LFC:16777215|LBC:16777215">
            <a:extLst>
              <a:ext uri="{FF2B5EF4-FFF2-40B4-BE49-F238E27FC236}">
                <a16:creationId xmlns:a16="http://schemas.microsoft.com/office/drawing/2014/main" id="{38A20E56-3137-4121-9120-148BFA712D30}"/>
              </a:ext>
            </a:extLst>
          </p:cNvPr>
          <p:cNvSpPr txBox="1"/>
          <p:nvPr/>
        </p:nvSpPr>
        <p:spPr>
          <a:xfrm>
            <a:off x="8125327" y="2300236"/>
            <a:ext cx="2219136" cy="73866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4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还没有进行高并发性能测试</a:t>
            </a:r>
            <a:endParaRPr lang="en-US" sz="2400" b="1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TextBox 13@|17FFC:16777215|FBC:16777215|LFC:16777215|LBC:16777215">
            <a:extLst>
              <a:ext uri="{FF2B5EF4-FFF2-40B4-BE49-F238E27FC236}">
                <a16:creationId xmlns:a16="http://schemas.microsoft.com/office/drawing/2014/main" id="{531969D5-C08B-4A86-8C34-C813E904D77D}"/>
              </a:ext>
            </a:extLst>
          </p:cNvPr>
          <p:cNvSpPr txBox="1"/>
          <p:nvPr/>
        </p:nvSpPr>
        <p:spPr>
          <a:xfrm>
            <a:off x="1129016" y="4326176"/>
            <a:ext cx="2778911" cy="147732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en-US" altLang="zh-CN" sz="24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Git</a:t>
            </a:r>
            <a:r>
              <a:rPr lang="zh-CN" altLang="en-US" sz="24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操作不熟练，分支合并时总是出现错误，从而带来一些不必要的麻烦</a:t>
            </a:r>
            <a:endParaRPr lang="en-US" sz="2400" b="1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TextBox 13@|17FFC:16777215|FBC:16777215|LFC:16777215|LBC:16777215">
            <a:extLst>
              <a:ext uri="{FF2B5EF4-FFF2-40B4-BE49-F238E27FC236}">
                <a16:creationId xmlns:a16="http://schemas.microsoft.com/office/drawing/2014/main" id="{B6305DD6-67B4-4F77-B03F-450930B7ABAC}"/>
              </a:ext>
            </a:extLst>
          </p:cNvPr>
          <p:cNvSpPr txBox="1"/>
          <p:nvPr/>
        </p:nvSpPr>
        <p:spPr>
          <a:xfrm>
            <a:off x="8161274" y="3690523"/>
            <a:ext cx="2219136" cy="221599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4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因为客观原因未能面对面及时地沟通，有一些小问题前后端理解有差别，出现一些分歧</a:t>
            </a:r>
            <a:endParaRPr lang="en-US" sz="2400" b="1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13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7" grpId="0"/>
      <p:bldP spid="28" grpId="0"/>
      <p:bldP spid="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1257" y="159659"/>
            <a:ext cx="949376" cy="870856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95189" y="333477"/>
            <a:ext cx="4337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6636718" y="4009365"/>
            <a:ext cx="4590731" cy="1709836"/>
            <a:chOff x="876620" y="1795364"/>
            <a:chExt cx="4590731" cy="1709836"/>
          </a:xfrm>
        </p:grpSpPr>
        <p:sp>
          <p:nvSpPr>
            <p:cNvPr id="5" name="圆角矩形 4"/>
            <p:cNvSpPr/>
            <p:nvPr/>
          </p:nvSpPr>
          <p:spPr>
            <a:xfrm>
              <a:off x="876620" y="2029447"/>
              <a:ext cx="4590731" cy="1475753"/>
            </a:xfrm>
            <a:prstGeom prst="roundRect">
              <a:avLst>
                <a:gd name="adj" fmla="val 9083"/>
              </a:avLst>
            </a:prstGeom>
            <a:noFill/>
            <a:ln>
              <a:solidFill>
                <a:srgbClr val="ADBA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016775" y="2350672"/>
              <a:ext cx="4450576" cy="10613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在使用</a:t>
              </a:r>
              <a:r>
                <a:rPr lang="en-US" altLang="zh-CN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git</a:t>
              </a:r>
              <a:r>
                <a:rPr lang="zh-CN" altLang="en-US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对项目进行版本管理的过程中，发现对其中一些操作不够熟练，希望在今后能熟练使用</a:t>
              </a:r>
              <a:r>
                <a:rPr lang="en-US" altLang="zh-CN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git</a:t>
              </a:r>
              <a:r>
                <a:rPr lang="zh-CN" altLang="en-US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进行版本控制团队合作</a:t>
              </a:r>
              <a:endParaRPr lang="en-US" altLang="zh-CN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" name="圆角矩形 6"/>
            <p:cNvSpPr/>
            <p:nvPr/>
          </p:nvSpPr>
          <p:spPr>
            <a:xfrm>
              <a:off x="1532226" y="1795364"/>
              <a:ext cx="3279515" cy="462161"/>
            </a:xfrm>
            <a:prstGeom prst="roundRect">
              <a:avLst/>
            </a:prstGeom>
            <a:solidFill>
              <a:srgbClr val="037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763472" y="1845162"/>
              <a:ext cx="27979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深入学习</a:t>
              </a:r>
              <a:r>
                <a:rPr lang="en-US" altLang="zh-CN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git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76619" y="4046514"/>
            <a:ext cx="4590731" cy="1668529"/>
            <a:chOff x="876619" y="4046514"/>
            <a:chExt cx="4590731" cy="1668529"/>
          </a:xfrm>
        </p:grpSpPr>
        <p:sp>
          <p:nvSpPr>
            <p:cNvPr id="11" name="圆角矩形 10"/>
            <p:cNvSpPr/>
            <p:nvPr/>
          </p:nvSpPr>
          <p:spPr>
            <a:xfrm>
              <a:off x="876619" y="4239290"/>
              <a:ext cx="4590731" cy="1475753"/>
            </a:xfrm>
            <a:prstGeom prst="roundRect">
              <a:avLst>
                <a:gd name="adj" fmla="val 9083"/>
              </a:avLst>
            </a:prstGeom>
            <a:noFill/>
            <a:ln>
              <a:solidFill>
                <a:srgbClr val="ADBA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1209994" y="4566877"/>
              <a:ext cx="4089794" cy="10613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认真学习</a:t>
              </a:r>
              <a:r>
                <a:rPr lang="en-US" altLang="zh-CN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UML</a:t>
              </a:r>
              <a:r>
                <a:rPr lang="zh-CN" altLang="en-US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面向对象分析与设计，在以后项目开发前对项目进行系统建模，避免开发过程中出现结构不清楚的问题</a:t>
              </a:r>
              <a:endParaRPr lang="en-US" altLang="zh-CN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1532226" y="4046514"/>
              <a:ext cx="3279515" cy="462161"/>
            </a:xfrm>
            <a:prstGeom prst="roundRect">
              <a:avLst/>
            </a:prstGeom>
            <a:solidFill>
              <a:srgbClr val="037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744422" y="4098792"/>
              <a:ext cx="27979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216817">
                <a:spcBef>
                  <a:spcPct val="20000"/>
                </a:spcBef>
                <a:defRPr/>
              </a:pPr>
              <a:r>
                <a:rPr lang="en-US" altLang="zh-CN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UML</a:t>
              </a:r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系统建模</a:t>
              </a:r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2CEE755-76DA-4299-B95C-5BE067DC1E89}"/>
              </a:ext>
            </a:extLst>
          </p:cNvPr>
          <p:cNvGrpSpPr/>
          <p:nvPr/>
        </p:nvGrpSpPr>
        <p:grpSpPr>
          <a:xfrm>
            <a:off x="6627190" y="1943677"/>
            <a:ext cx="4590731" cy="1709836"/>
            <a:chOff x="876620" y="1795364"/>
            <a:chExt cx="4590731" cy="1709836"/>
          </a:xfrm>
        </p:grpSpPr>
        <p:sp>
          <p:nvSpPr>
            <p:cNvPr id="18" name="圆角矩形 4">
              <a:extLst>
                <a:ext uri="{FF2B5EF4-FFF2-40B4-BE49-F238E27FC236}">
                  <a16:creationId xmlns:a16="http://schemas.microsoft.com/office/drawing/2014/main" id="{A416CCD4-0A4F-428A-B1D9-889E7E4FCB88}"/>
                </a:ext>
              </a:extLst>
            </p:cNvPr>
            <p:cNvSpPr/>
            <p:nvPr/>
          </p:nvSpPr>
          <p:spPr>
            <a:xfrm>
              <a:off x="876620" y="2029447"/>
              <a:ext cx="4590731" cy="1475753"/>
            </a:xfrm>
            <a:prstGeom prst="roundRect">
              <a:avLst>
                <a:gd name="adj" fmla="val 9083"/>
              </a:avLst>
            </a:prstGeom>
            <a:noFill/>
            <a:ln>
              <a:solidFill>
                <a:srgbClr val="ADBA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5434A5AB-FD12-4A5F-8C48-0D7FAF90DB01}"/>
                </a:ext>
              </a:extLst>
            </p:cNvPr>
            <p:cNvSpPr/>
            <p:nvPr/>
          </p:nvSpPr>
          <p:spPr>
            <a:xfrm>
              <a:off x="1209995" y="2357034"/>
              <a:ext cx="3923980" cy="7289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希望在课余时间对系统做进一步完善，打造一个完整的项目经历</a:t>
              </a:r>
              <a:endParaRPr lang="en-US" altLang="zh-CN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圆角矩形 6">
              <a:extLst>
                <a:ext uri="{FF2B5EF4-FFF2-40B4-BE49-F238E27FC236}">
                  <a16:creationId xmlns:a16="http://schemas.microsoft.com/office/drawing/2014/main" id="{5FD1790B-6AB5-425E-8796-54D7FAE3B05E}"/>
                </a:ext>
              </a:extLst>
            </p:cNvPr>
            <p:cNvSpPr/>
            <p:nvPr/>
          </p:nvSpPr>
          <p:spPr>
            <a:xfrm>
              <a:off x="1532226" y="1795364"/>
              <a:ext cx="3279515" cy="462161"/>
            </a:xfrm>
            <a:prstGeom prst="roundRect">
              <a:avLst/>
            </a:prstGeom>
            <a:solidFill>
              <a:srgbClr val="037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CB2BBCA4-AA00-4631-8720-6546787DFE43}"/>
                </a:ext>
              </a:extLst>
            </p:cNvPr>
            <p:cNvSpPr txBox="1"/>
            <p:nvPr/>
          </p:nvSpPr>
          <p:spPr>
            <a:xfrm>
              <a:off x="1763472" y="1845162"/>
              <a:ext cx="27979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完善项目</a:t>
              </a:r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3533811-00D1-4923-846E-7F4F186AFBE7}"/>
              </a:ext>
            </a:extLst>
          </p:cNvPr>
          <p:cNvGrpSpPr/>
          <p:nvPr/>
        </p:nvGrpSpPr>
        <p:grpSpPr>
          <a:xfrm>
            <a:off x="1029020" y="1947764"/>
            <a:ext cx="4590731" cy="1709836"/>
            <a:chOff x="876620" y="1795364"/>
            <a:chExt cx="4590731" cy="1709836"/>
          </a:xfrm>
        </p:grpSpPr>
        <p:sp>
          <p:nvSpPr>
            <p:cNvPr id="23" name="圆角矩形 4">
              <a:extLst>
                <a:ext uri="{FF2B5EF4-FFF2-40B4-BE49-F238E27FC236}">
                  <a16:creationId xmlns:a16="http://schemas.microsoft.com/office/drawing/2014/main" id="{2970B0EF-AEB5-40D3-B0AD-A7CBB35B98EA}"/>
                </a:ext>
              </a:extLst>
            </p:cNvPr>
            <p:cNvSpPr/>
            <p:nvPr/>
          </p:nvSpPr>
          <p:spPr>
            <a:xfrm>
              <a:off x="876620" y="2029447"/>
              <a:ext cx="4590731" cy="1475753"/>
            </a:xfrm>
            <a:prstGeom prst="roundRect">
              <a:avLst>
                <a:gd name="adj" fmla="val 9083"/>
              </a:avLst>
            </a:prstGeom>
            <a:noFill/>
            <a:ln>
              <a:solidFill>
                <a:srgbClr val="ADBA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0FCD3C12-DC8C-4097-82B4-D7C66E59C9AD}"/>
                </a:ext>
              </a:extLst>
            </p:cNvPr>
            <p:cNvSpPr/>
            <p:nvPr/>
          </p:nvSpPr>
          <p:spPr>
            <a:xfrm>
              <a:off x="1104502" y="2347476"/>
              <a:ext cx="4257356" cy="10613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在后续的学习生活中，前后端人员需要相互学习，多学习自己不擅长的领域可以为以后更好地实现项目打好基础</a:t>
              </a:r>
              <a:endParaRPr lang="en-US" altLang="zh-CN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5" name="圆角矩形 6">
              <a:extLst>
                <a:ext uri="{FF2B5EF4-FFF2-40B4-BE49-F238E27FC236}">
                  <a16:creationId xmlns:a16="http://schemas.microsoft.com/office/drawing/2014/main" id="{A26D37E4-8654-4CEF-AF19-DB5D1063A2F3}"/>
                </a:ext>
              </a:extLst>
            </p:cNvPr>
            <p:cNvSpPr/>
            <p:nvPr/>
          </p:nvSpPr>
          <p:spPr>
            <a:xfrm>
              <a:off x="1532226" y="1795364"/>
              <a:ext cx="3279515" cy="462161"/>
            </a:xfrm>
            <a:prstGeom prst="roundRect">
              <a:avLst/>
            </a:prstGeom>
            <a:solidFill>
              <a:srgbClr val="037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84F15F17-7AC5-4728-9DFD-7689336C709D}"/>
                </a:ext>
              </a:extLst>
            </p:cNvPr>
            <p:cNvSpPr txBox="1"/>
            <p:nvPr/>
          </p:nvSpPr>
          <p:spPr>
            <a:xfrm>
              <a:off x="1763472" y="1845162"/>
              <a:ext cx="27979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相互学习</a:t>
              </a:r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0660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922993" y="237388"/>
            <a:ext cx="8346014" cy="6383223"/>
            <a:chOff x="2496157" y="237388"/>
            <a:chExt cx="6822015" cy="6383223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99730" y="237388"/>
              <a:ext cx="6818442" cy="6383223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496157" y="237388"/>
              <a:ext cx="6822015" cy="6383065"/>
            </a:xfrm>
            <a:prstGeom prst="rect">
              <a:avLst/>
            </a:prstGeom>
          </p:spPr>
        </p:pic>
      </p:grpSp>
      <p:sp>
        <p:nvSpPr>
          <p:cNvPr id="7" name="文本框 6"/>
          <p:cNvSpPr txBox="1"/>
          <p:nvPr/>
        </p:nvSpPr>
        <p:spPr>
          <a:xfrm>
            <a:off x="1365781" y="2051431"/>
            <a:ext cx="1135009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zh-CN" altLang="en-US" sz="115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093029" y="3646711"/>
            <a:ext cx="3888050" cy="1097752"/>
            <a:chOff x="4093029" y="3646711"/>
            <a:chExt cx="3888050" cy="1097752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4093029" y="3646711"/>
              <a:ext cx="382821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圆角矩形 10"/>
            <p:cNvSpPr/>
            <p:nvPr/>
          </p:nvSpPr>
          <p:spPr>
            <a:xfrm>
              <a:off x="4210919" y="4302371"/>
              <a:ext cx="3770160" cy="442092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586513" y="4338751"/>
              <a:ext cx="30189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一体化软件工程实践</a:t>
              </a:r>
              <a:r>
                <a:rPr lang="en-US" altLang="zh-CN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Ⅱ</a:t>
              </a:r>
              <a:endPara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81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32"/>
          <p:cNvGrpSpPr>
            <a:grpSpLocks/>
          </p:cNvGrpSpPr>
          <p:nvPr/>
        </p:nvGrpSpPr>
        <p:grpSpPr bwMode="auto">
          <a:xfrm>
            <a:off x="4269509" y="2556741"/>
            <a:ext cx="3708400" cy="515938"/>
            <a:chOff x="4241800" y="3013768"/>
            <a:chExt cx="3708400" cy="516832"/>
          </a:xfrm>
        </p:grpSpPr>
        <p:sp>
          <p:nvSpPr>
            <p:cNvPr id="8" name="文本框 31"/>
            <p:cNvSpPr txBox="1">
              <a:spLocks noChangeArrowheads="1"/>
            </p:cNvSpPr>
            <p:nvPr/>
          </p:nvSpPr>
          <p:spPr bwMode="auto">
            <a:xfrm>
              <a:off x="4241800" y="3013768"/>
              <a:ext cx="37084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   </a:t>
              </a:r>
              <a:r>
                <a:rPr lang="zh-CN" alt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成员分工</a:t>
              </a: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4443413" y="3530600"/>
              <a:ext cx="330517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35"/>
          <p:cNvGrpSpPr>
            <a:grpSpLocks/>
          </p:cNvGrpSpPr>
          <p:nvPr/>
        </p:nvGrpSpPr>
        <p:grpSpPr bwMode="auto">
          <a:xfrm>
            <a:off x="4269509" y="3334616"/>
            <a:ext cx="3708400" cy="515938"/>
            <a:chOff x="4241800" y="3013768"/>
            <a:chExt cx="3708400" cy="516832"/>
          </a:xfrm>
        </p:grpSpPr>
        <p:sp>
          <p:nvSpPr>
            <p:cNvPr id="11" name="文本框 31"/>
            <p:cNvSpPr txBox="1">
              <a:spLocks noChangeArrowheads="1"/>
            </p:cNvSpPr>
            <p:nvPr/>
          </p:nvSpPr>
          <p:spPr bwMode="auto">
            <a:xfrm>
              <a:off x="4241800" y="3013768"/>
              <a:ext cx="37084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   </a:t>
              </a:r>
              <a:r>
                <a:rPr lang="zh-CN" alt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总体设计</a:t>
              </a:r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4443413" y="3530600"/>
              <a:ext cx="330517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组合 38"/>
          <p:cNvGrpSpPr>
            <a:grpSpLocks/>
          </p:cNvGrpSpPr>
          <p:nvPr/>
        </p:nvGrpSpPr>
        <p:grpSpPr bwMode="auto">
          <a:xfrm>
            <a:off x="4269509" y="4112491"/>
            <a:ext cx="3708400" cy="515938"/>
            <a:chOff x="4241800" y="3013768"/>
            <a:chExt cx="3708400" cy="516832"/>
          </a:xfrm>
        </p:grpSpPr>
        <p:sp>
          <p:nvSpPr>
            <p:cNvPr id="14" name="文本框 31"/>
            <p:cNvSpPr txBox="1">
              <a:spLocks noChangeArrowheads="1"/>
            </p:cNvSpPr>
            <p:nvPr/>
          </p:nvSpPr>
          <p:spPr bwMode="auto">
            <a:xfrm>
              <a:off x="4241800" y="3013768"/>
              <a:ext cx="37084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   </a:t>
              </a:r>
              <a:r>
                <a:rPr lang="zh-CN" alt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项目展示</a:t>
              </a:r>
            </a:p>
          </p:txBody>
        </p:sp>
        <p:cxnSp>
          <p:nvCxnSpPr>
            <p:cNvPr id="15" name="直接连接符 14"/>
            <p:cNvCxnSpPr/>
            <p:nvPr/>
          </p:nvCxnSpPr>
          <p:spPr>
            <a:xfrm>
              <a:off x="4443413" y="3530600"/>
              <a:ext cx="330517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41"/>
          <p:cNvGrpSpPr>
            <a:grpSpLocks/>
          </p:cNvGrpSpPr>
          <p:nvPr/>
        </p:nvGrpSpPr>
        <p:grpSpPr bwMode="auto">
          <a:xfrm>
            <a:off x="4269509" y="4888779"/>
            <a:ext cx="3708400" cy="517525"/>
            <a:chOff x="4241800" y="3013768"/>
            <a:chExt cx="3708400" cy="516832"/>
          </a:xfrm>
        </p:grpSpPr>
        <p:sp>
          <p:nvSpPr>
            <p:cNvPr id="17" name="文本框 31"/>
            <p:cNvSpPr txBox="1">
              <a:spLocks noChangeArrowheads="1"/>
            </p:cNvSpPr>
            <p:nvPr/>
          </p:nvSpPr>
          <p:spPr bwMode="auto">
            <a:xfrm>
              <a:off x="4241800" y="3013768"/>
              <a:ext cx="3708400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   </a:t>
              </a:r>
              <a:r>
                <a:rPr lang="zh-CN" altLang="en-US" sz="24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项目总结</a:t>
              </a:r>
            </a:p>
          </p:txBody>
        </p:sp>
        <p:cxnSp>
          <p:nvCxnSpPr>
            <p:cNvPr id="18" name="直接连接符 17"/>
            <p:cNvCxnSpPr/>
            <p:nvPr/>
          </p:nvCxnSpPr>
          <p:spPr>
            <a:xfrm>
              <a:off x="4443413" y="3530600"/>
              <a:ext cx="3305175" cy="0"/>
            </a:xfrm>
            <a:prstGeom prst="line">
              <a:avLst/>
            </a:prstGeom>
            <a:ln w="12700" cap="rnd">
              <a:solidFill>
                <a:schemeClr val="bg1"/>
              </a:solidFill>
              <a:prstDash val="sysDash"/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组合 1"/>
          <p:cNvGrpSpPr/>
          <p:nvPr/>
        </p:nvGrpSpPr>
        <p:grpSpPr>
          <a:xfrm>
            <a:off x="4923559" y="1286741"/>
            <a:ext cx="2400300" cy="1055688"/>
            <a:chOff x="4923559" y="1286741"/>
            <a:chExt cx="2400300" cy="1055688"/>
          </a:xfrm>
        </p:grpSpPr>
        <p:grpSp>
          <p:nvGrpSpPr>
            <p:cNvPr id="4" name="组合 29"/>
            <p:cNvGrpSpPr>
              <a:grpSpLocks/>
            </p:cNvGrpSpPr>
            <p:nvPr/>
          </p:nvGrpSpPr>
          <p:grpSpPr bwMode="auto">
            <a:xfrm>
              <a:off x="5349009" y="1286741"/>
              <a:ext cx="1549400" cy="1055688"/>
              <a:chOff x="5321300" y="1423901"/>
              <a:chExt cx="1549400" cy="1056932"/>
            </a:xfrm>
          </p:grpSpPr>
          <p:sp>
            <p:nvSpPr>
              <p:cNvPr id="5" name="文本框 30"/>
              <p:cNvSpPr txBox="1">
                <a:spLocks noChangeArrowheads="1"/>
              </p:cNvSpPr>
              <p:nvPr/>
            </p:nvSpPr>
            <p:spPr bwMode="auto">
              <a:xfrm>
                <a:off x="5321300" y="1423901"/>
                <a:ext cx="1549400" cy="7694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4400" b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目录</a:t>
                </a:r>
              </a:p>
            </p:txBody>
          </p:sp>
          <p:sp>
            <p:nvSpPr>
              <p:cNvPr id="6" name="文本框 31"/>
              <p:cNvSpPr txBox="1">
                <a:spLocks noChangeArrowheads="1"/>
              </p:cNvSpPr>
              <p:nvPr/>
            </p:nvSpPr>
            <p:spPr bwMode="auto">
              <a:xfrm>
                <a:off x="5321300" y="2142279"/>
                <a:ext cx="1549400" cy="33855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1600" b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CONTENTS</a:t>
                </a:r>
                <a:endParaRPr lang="zh-CN" altLang="en-US" sz="16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9" name="任意多边形 18"/>
            <p:cNvSpPr/>
            <p:nvPr/>
          </p:nvSpPr>
          <p:spPr>
            <a:xfrm>
              <a:off x="4923559" y="1491529"/>
              <a:ext cx="2400300" cy="717550"/>
            </a:xfrm>
            <a:custGeom>
              <a:avLst/>
              <a:gdLst>
                <a:gd name="connsiteX0" fmla="*/ 2153337 w 2401674"/>
                <a:gd name="connsiteY0" fmla="*/ 0 h 717475"/>
                <a:gd name="connsiteX1" fmla="*/ 2401674 w 2401674"/>
                <a:gd name="connsiteY1" fmla="*/ 0 h 717475"/>
                <a:gd name="connsiteX2" fmla="*/ 2401674 w 2401674"/>
                <a:gd name="connsiteY2" fmla="*/ 717475 h 717475"/>
                <a:gd name="connsiteX3" fmla="*/ 2153337 w 2401674"/>
                <a:gd name="connsiteY3" fmla="*/ 717475 h 717475"/>
                <a:gd name="connsiteX4" fmla="*/ 2153337 w 2401674"/>
                <a:gd name="connsiteY4" fmla="*/ 627791 h 717475"/>
                <a:gd name="connsiteX5" fmla="*/ 2311990 w 2401674"/>
                <a:gd name="connsiteY5" fmla="*/ 627791 h 717475"/>
                <a:gd name="connsiteX6" fmla="*/ 2311990 w 2401674"/>
                <a:gd name="connsiteY6" fmla="*/ 89684 h 717475"/>
                <a:gd name="connsiteX7" fmla="*/ 2153337 w 2401674"/>
                <a:gd name="connsiteY7" fmla="*/ 89684 h 717475"/>
                <a:gd name="connsiteX8" fmla="*/ 0 w 2401674"/>
                <a:gd name="connsiteY8" fmla="*/ 0 h 717475"/>
                <a:gd name="connsiteX9" fmla="*/ 248337 w 2401674"/>
                <a:gd name="connsiteY9" fmla="*/ 0 h 717475"/>
                <a:gd name="connsiteX10" fmla="*/ 248337 w 2401674"/>
                <a:gd name="connsiteY10" fmla="*/ 89684 h 717475"/>
                <a:gd name="connsiteX11" fmla="*/ 89684 w 2401674"/>
                <a:gd name="connsiteY11" fmla="*/ 89684 h 717475"/>
                <a:gd name="connsiteX12" fmla="*/ 89684 w 2401674"/>
                <a:gd name="connsiteY12" fmla="*/ 627791 h 717475"/>
                <a:gd name="connsiteX13" fmla="*/ 248337 w 2401674"/>
                <a:gd name="connsiteY13" fmla="*/ 627791 h 717475"/>
                <a:gd name="connsiteX14" fmla="*/ 248337 w 2401674"/>
                <a:gd name="connsiteY14" fmla="*/ 717475 h 717475"/>
                <a:gd name="connsiteX15" fmla="*/ 0 w 2401674"/>
                <a:gd name="connsiteY15" fmla="*/ 717475 h 717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01674" h="717475">
                  <a:moveTo>
                    <a:pt x="2153337" y="0"/>
                  </a:moveTo>
                  <a:lnTo>
                    <a:pt x="2401674" y="0"/>
                  </a:lnTo>
                  <a:lnTo>
                    <a:pt x="2401674" y="717475"/>
                  </a:lnTo>
                  <a:lnTo>
                    <a:pt x="2153337" y="717475"/>
                  </a:lnTo>
                  <a:lnTo>
                    <a:pt x="2153337" y="627791"/>
                  </a:lnTo>
                  <a:lnTo>
                    <a:pt x="2311990" y="627791"/>
                  </a:lnTo>
                  <a:lnTo>
                    <a:pt x="2311990" y="89684"/>
                  </a:lnTo>
                  <a:lnTo>
                    <a:pt x="2153337" y="89684"/>
                  </a:lnTo>
                  <a:close/>
                  <a:moveTo>
                    <a:pt x="0" y="0"/>
                  </a:moveTo>
                  <a:lnTo>
                    <a:pt x="248337" y="0"/>
                  </a:lnTo>
                  <a:lnTo>
                    <a:pt x="248337" y="89684"/>
                  </a:lnTo>
                  <a:lnTo>
                    <a:pt x="89684" y="89684"/>
                  </a:lnTo>
                  <a:lnTo>
                    <a:pt x="89684" y="627791"/>
                  </a:lnTo>
                  <a:lnTo>
                    <a:pt x="248337" y="627791"/>
                  </a:lnTo>
                  <a:lnTo>
                    <a:pt x="248337" y="717475"/>
                  </a:lnTo>
                  <a:lnTo>
                    <a:pt x="0" y="717475"/>
                  </a:lnTo>
                  <a:close/>
                </a:path>
              </a:pathLst>
            </a:custGeom>
            <a:solidFill>
              <a:schemeClr val="tx1">
                <a:alpha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</p:grpSp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98409" y="3795482"/>
            <a:ext cx="5331691" cy="3091093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57150" y="-57151"/>
            <a:ext cx="6542190" cy="297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541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422671" y="571201"/>
            <a:ext cx="6068291" cy="5664647"/>
            <a:chOff x="2496157" y="237388"/>
            <a:chExt cx="6822015" cy="6383223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99730" y="237388"/>
              <a:ext cx="6818442" cy="6383223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96157" y="237388"/>
              <a:ext cx="6822015" cy="6383065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346734" y="829931"/>
            <a:ext cx="5144671" cy="5197160"/>
            <a:chOff x="346734" y="829931"/>
            <a:chExt cx="5144671" cy="519716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6734" y="829931"/>
              <a:ext cx="5144671" cy="5197160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1450931" y="2161083"/>
              <a:ext cx="3844955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1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672263" y="2708275"/>
            <a:ext cx="5289550" cy="1368425"/>
            <a:chOff x="6672263" y="2708275"/>
            <a:chExt cx="5289550" cy="1368425"/>
          </a:xfrm>
        </p:grpSpPr>
        <p:grpSp>
          <p:nvGrpSpPr>
            <p:cNvPr id="13" name="组合 2"/>
            <p:cNvGrpSpPr>
              <a:grpSpLocks/>
            </p:cNvGrpSpPr>
            <p:nvPr/>
          </p:nvGrpSpPr>
          <p:grpSpPr bwMode="auto">
            <a:xfrm>
              <a:off x="6888163" y="3098800"/>
              <a:ext cx="4900564" cy="646331"/>
              <a:chOff x="322440" y="4184903"/>
              <a:chExt cx="4900847" cy="646549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1198791" y="4184903"/>
                <a:ext cx="4024496" cy="6465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36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成员分工</a:t>
                </a:r>
              </a:p>
            </p:txBody>
          </p:sp>
          <p:grpSp>
            <p:nvGrpSpPr>
              <p:cNvPr id="15" name="组合 4"/>
              <p:cNvGrpSpPr>
                <a:grpSpLocks/>
              </p:cNvGrpSpPr>
              <p:nvPr/>
            </p:nvGrpSpPr>
            <p:grpSpPr bwMode="auto">
              <a:xfrm>
                <a:off x="322440" y="4202901"/>
                <a:ext cx="658251" cy="610334"/>
                <a:chOff x="2680724" y="3950006"/>
                <a:chExt cx="863174" cy="800339"/>
              </a:xfrm>
            </p:grpSpPr>
            <p:sp>
              <p:nvSpPr>
                <p:cNvPr id="16" name="任意多边形 15"/>
                <p:cNvSpPr/>
                <p:nvPr/>
              </p:nvSpPr>
              <p:spPr>
                <a:xfrm>
                  <a:off x="2711951" y="3949312"/>
                  <a:ext cx="832733" cy="801728"/>
                </a:xfrm>
                <a:custGeom>
                  <a:avLst/>
                  <a:gdLst>
                    <a:gd name="connsiteX0" fmla="*/ 0 w 637309"/>
                    <a:gd name="connsiteY0" fmla="*/ 235527 h 568036"/>
                    <a:gd name="connsiteX1" fmla="*/ 637309 w 637309"/>
                    <a:gd name="connsiteY1" fmla="*/ 0 h 568036"/>
                    <a:gd name="connsiteX2" fmla="*/ 318655 w 637309"/>
                    <a:gd name="connsiteY2" fmla="*/ 568036 h 568036"/>
                    <a:gd name="connsiteX3" fmla="*/ 318655 w 637309"/>
                    <a:gd name="connsiteY3" fmla="*/ 332509 h 568036"/>
                    <a:gd name="connsiteX4" fmla="*/ 0 w 637309"/>
                    <a:gd name="connsiteY4" fmla="*/ 235527 h 568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7309" h="568036">
                      <a:moveTo>
                        <a:pt x="0" y="235527"/>
                      </a:moveTo>
                      <a:lnTo>
                        <a:pt x="637309" y="0"/>
                      </a:lnTo>
                      <a:lnTo>
                        <a:pt x="318655" y="568036"/>
                      </a:lnTo>
                      <a:lnTo>
                        <a:pt x="318655" y="332509"/>
                      </a:lnTo>
                      <a:lnTo>
                        <a:pt x="0" y="235527"/>
                      </a:lnTo>
                      <a:close/>
                    </a:path>
                  </a:pathLst>
                </a:custGeom>
                <a:solidFill>
                  <a:srgbClr val="0E359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 sz="16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7" name="任意多边形 16"/>
                <p:cNvSpPr/>
                <p:nvPr/>
              </p:nvSpPr>
              <p:spPr>
                <a:xfrm>
                  <a:off x="2680724" y="3959723"/>
                  <a:ext cx="863960" cy="699691"/>
                </a:xfrm>
                <a:custGeom>
                  <a:avLst/>
                  <a:gdLst>
                    <a:gd name="connsiteX0" fmla="*/ 0 w 637309"/>
                    <a:gd name="connsiteY0" fmla="*/ 235527 h 568036"/>
                    <a:gd name="connsiteX1" fmla="*/ 637309 w 637309"/>
                    <a:gd name="connsiteY1" fmla="*/ 0 h 568036"/>
                    <a:gd name="connsiteX2" fmla="*/ 318655 w 637309"/>
                    <a:gd name="connsiteY2" fmla="*/ 568036 h 568036"/>
                    <a:gd name="connsiteX3" fmla="*/ 318655 w 637309"/>
                    <a:gd name="connsiteY3" fmla="*/ 332509 h 568036"/>
                    <a:gd name="connsiteX4" fmla="*/ 0 w 637309"/>
                    <a:gd name="connsiteY4" fmla="*/ 235527 h 568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7309" h="568036">
                      <a:moveTo>
                        <a:pt x="0" y="235527"/>
                      </a:moveTo>
                      <a:lnTo>
                        <a:pt x="637309" y="0"/>
                      </a:lnTo>
                      <a:lnTo>
                        <a:pt x="318655" y="568036"/>
                      </a:lnTo>
                      <a:lnTo>
                        <a:pt x="318655" y="332509"/>
                      </a:lnTo>
                      <a:lnTo>
                        <a:pt x="0" y="235527"/>
                      </a:lnTo>
                      <a:close/>
                    </a:path>
                  </a:pathLst>
                </a:custGeom>
                <a:solidFill>
                  <a:srgbClr val="8FB3A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 sz="16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8" name="图文框 17"/>
            <p:cNvSpPr/>
            <p:nvPr/>
          </p:nvSpPr>
          <p:spPr>
            <a:xfrm>
              <a:off x="6672263" y="2708275"/>
              <a:ext cx="5289550" cy="1368425"/>
            </a:xfrm>
            <a:prstGeom prst="frame">
              <a:avLst>
                <a:gd name="adj1" fmla="val 1900"/>
              </a:avLst>
            </a:prstGeom>
            <a:gradFill>
              <a:gsLst>
                <a:gs pos="25000">
                  <a:srgbClr val="00D5B5"/>
                </a:gs>
                <a:gs pos="0">
                  <a:srgbClr val="F47508"/>
                </a:gs>
                <a:gs pos="49000">
                  <a:srgbClr val="F47508"/>
                </a:gs>
                <a:gs pos="72000">
                  <a:srgbClr val="0089AB"/>
                </a:gs>
                <a:gs pos="94000">
                  <a:srgbClr val="FEA300"/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025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5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1257" y="159659"/>
            <a:ext cx="949376" cy="870856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95189" y="333477"/>
            <a:ext cx="4337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</a:p>
        </p:txBody>
      </p:sp>
      <p:sp>
        <p:nvSpPr>
          <p:cNvPr id="4" name="모서리가 둥근 직사각형 17"/>
          <p:cNvSpPr/>
          <p:nvPr/>
        </p:nvSpPr>
        <p:spPr>
          <a:xfrm>
            <a:off x="2238089" y="1990186"/>
            <a:ext cx="3840426" cy="1721733"/>
          </a:xfrm>
          <a:prstGeom prst="roundRect">
            <a:avLst>
              <a:gd name="adj" fmla="val 7355"/>
            </a:avLst>
          </a:prstGeom>
          <a:solidFill>
            <a:srgbClr val="504F43"/>
          </a:solidFill>
          <a:ln w="4445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kern="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</a:t>
            </a:r>
            <a:endParaRPr kumimoji="1" lang="ko-KR" altLang="en-US" kern="0" dirty="0">
              <a:solidFill>
                <a:srgbClr val="FFFFFF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모서리가 둥근 직사각형 18"/>
          <p:cNvSpPr/>
          <p:nvPr/>
        </p:nvSpPr>
        <p:spPr>
          <a:xfrm>
            <a:off x="6215312" y="1990186"/>
            <a:ext cx="3838754" cy="1721733"/>
          </a:xfrm>
          <a:prstGeom prst="roundRect">
            <a:avLst>
              <a:gd name="adj" fmla="val 5360"/>
            </a:avLst>
          </a:prstGeom>
          <a:solidFill>
            <a:srgbClr val="03715B"/>
          </a:solidFill>
          <a:ln w="4445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모서리가 둥근 직사각형 19"/>
          <p:cNvSpPr/>
          <p:nvPr/>
        </p:nvSpPr>
        <p:spPr>
          <a:xfrm>
            <a:off x="2238089" y="3849098"/>
            <a:ext cx="3840426" cy="1721733"/>
          </a:xfrm>
          <a:prstGeom prst="roundRect">
            <a:avLst>
              <a:gd name="adj" fmla="val 6690"/>
            </a:avLst>
          </a:prstGeom>
          <a:solidFill>
            <a:srgbClr val="03715B"/>
          </a:solidFill>
          <a:ln w="4445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kern="0">
              <a:solidFill>
                <a:prstClr val="white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모서리가 둥근 직사각형 20"/>
          <p:cNvSpPr/>
          <p:nvPr/>
        </p:nvSpPr>
        <p:spPr>
          <a:xfrm>
            <a:off x="6215312" y="3849098"/>
            <a:ext cx="3838754" cy="1721733"/>
          </a:xfrm>
          <a:prstGeom prst="roundRect">
            <a:avLst>
              <a:gd name="adj" fmla="val 10016"/>
            </a:avLst>
          </a:prstGeom>
          <a:solidFill>
            <a:srgbClr val="504F43"/>
          </a:solidFill>
          <a:ln w="4445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kern="0">
              <a:solidFill>
                <a:prstClr val="white"/>
              </a:solidFill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모서리가 둥근 직사각형 21"/>
          <p:cNvSpPr/>
          <p:nvPr/>
        </p:nvSpPr>
        <p:spPr>
          <a:xfrm>
            <a:off x="2301277" y="1803278"/>
            <a:ext cx="3689541" cy="1908641"/>
          </a:xfrm>
          <a:prstGeom prst="roundRect">
            <a:avLst>
              <a:gd name="adj" fmla="val 16667"/>
            </a:avLst>
          </a:prstGeom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kern="0">
              <a:solidFill>
                <a:prstClr val="white"/>
              </a:solidFill>
              <a:latin typeface="Arial" panose="020B0604020202020204" pitchFamily="34" charset="0"/>
              <a:ea typeface="맑은 고딕" panose="020B0503020000020004" pitchFamily="34" charset="-127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모서리가 둥근 직사각형 22"/>
          <p:cNvSpPr/>
          <p:nvPr/>
        </p:nvSpPr>
        <p:spPr>
          <a:xfrm>
            <a:off x="6403545" y="1803278"/>
            <a:ext cx="3689541" cy="1908641"/>
          </a:xfrm>
          <a:prstGeom prst="roundRect">
            <a:avLst>
              <a:gd name="adj" fmla="val 16667"/>
            </a:avLst>
          </a:prstGeom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kern="0">
              <a:solidFill>
                <a:prstClr val="white"/>
              </a:solidFill>
              <a:latin typeface="Arial" panose="020B0604020202020204" pitchFamily="34" charset="0"/>
              <a:ea typeface="맑은 고딕" panose="020B0503020000020004" pitchFamily="34" charset="-127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모서리가 둥근 직사각형 23"/>
          <p:cNvSpPr/>
          <p:nvPr/>
        </p:nvSpPr>
        <p:spPr>
          <a:xfrm>
            <a:off x="2301277" y="3892179"/>
            <a:ext cx="3689541" cy="1908641"/>
          </a:xfrm>
          <a:prstGeom prst="roundRect">
            <a:avLst>
              <a:gd name="adj" fmla="val 16667"/>
            </a:avLst>
          </a:prstGeom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kern="0">
              <a:solidFill>
                <a:prstClr val="white"/>
              </a:solidFill>
              <a:latin typeface="Arial" panose="020B0604020202020204" pitchFamily="34" charset="0"/>
              <a:ea typeface="맑은 고딕" panose="020B0503020000020004" pitchFamily="34" charset="-127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모서리가 둥근 직사각형 24"/>
          <p:cNvSpPr/>
          <p:nvPr/>
        </p:nvSpPr>
        <p:spPr>
          <a:xfrm>
            <a:off x="6403545" y="3892179"/>
            <a:ext cx="3689541" cy="1908641"/>
          </a:xfrm>
          <a:prstGeom prst="roundRect">
            <a:avLst>
              <a:gd name="adj" fmla="val 16667"/>
            </a:avLst>
          </a:prstGeom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kern="0">
              <a:solidFill>
                <a:prstClr val="white"/>
              </a:solidFill>
              <a:latin typeface="Arial" panose="020B0604020202020204" pitchFamily="34" charset="0"/>
              <a:ea typeface="맑은 고딕" panose="020B0503020000020004" pitchFamily="34" charset="-127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타원 25@|1FFC:0|FBC:0|LFC:16777215|LBC:16777215"/>
          <p:cNvSpPr/>
          <p:nvPr/>
        </p:nvSpPr>
        <p:spPr>
          <a:xfrm>
            <a:off x="5056745" y="2566057"/>
            <a:ext cx="2239290" cy="2239291"/>
          </a:xfrm>
          <a:prstGeom prst="ellipse">
            <a:avLst/>
          </a:prstGeom>
          <a:solidFill>
            <a:srgbClr val="FFFFFF"/>
          </a:solidFill>
          <a:ln w="44450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ko-KR" altLang="en-US" ker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원호 27@|1FFC:0|FBC:0|LFC:12566463|LBC:16777215"/>
          <p:cNvSpPr/>
          <p:nvPr/>
        </p:nvSpPr>
        <p:spPr>
          <a:xfrm>
            <a:off x="5281239" y="2776972"/>
            <a:ext cx="1807300" cy="1807299"/>
          </a:xfrm>
          <a:prstGeom prst="arc">
            <a:avLst>
              <a:gd name="adj1" fmla="val 16200000"/>
              <a:gd name="adj2" fmla="val 12086864"/>
            </a:avLst>
          </a:prstGeom>
          <a:noFill/>
          <a:ln w="63500" cap="flat" cmpd="sng" algn="ctr">
            <a:solidFill>
              <a:srgbClr val="ADBACA"/>
            </a:solidFill>
            <a:prstDash val="solid"/>
            <a:tailEnd type="triangle" w="lg" len="lg"/>
          </a:ln>
          <a:effectLst/>
        </p:spPr>
        <p:txBody>
          <a:bodyPr anchor="ctr"/>
          <a:lstStyle>
            <a:lvl1pPr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5pPr>
            <a:lvl6pPr marL="25146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6pPr>
            <a:lvl7pPr marL="29718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7pPr>
            <a:lvl8pPr marL="34290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8pPr>
            <a:lvl9pPr marL="3886200" indent="-228600" eaLnBrk="0" fontAlgn="base" latinLnBrk="1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Gulim" panose="020B0600000101010101" pitchFamily="34" charset="-127"/>
                <a:ea typeface="Gulim" panose="020B0600000101010101" pitchFamily="34" charset="-127"/>
              </a:defRPr>
            </a:lvl9pPr>
          </a:lstStyle>
          <a:p>
            <a:pPr algn="ctr" eaLnBrk="1" fontAlgn="base" latinLnBrk="1" hangingPunct="1">
              <a:spcBef>
                <a:spcPct val="0"/>
              </a:spcBef>
              <a:spcAft>
                <a:spcPct val="0"/>
              </a:spcAft>
              <a:defRPr/>
            </a:pPr>
            <a:endParaRPr lang="ko-KR" altLang="en-US" kern="0">
              <a:solidFill>
                <a:prstClr val="white"/>
              </a:solidFill>
              <a:latin typeface="Arial" panose="020B0604020202020204" pitchFamily="34" charset="0"/>
              <a:ea typeface="맑은 고딕" panose="020B0503020000020004" pitchFamily="34" charset="-127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Freeform 252"/>
          <p:cNvSpPr>
            <a:spLocks noEditPoints="1"/>
          </p:cNvSpPr>
          <p:nvPr/>
        </p:nvSpPr>
        <p:spPr bwMode="auto">
          <a:xfrm>
            <a:off x="5643189" y="3220585"/>
            <a:ext cx="1036829" cy="982668"/>
          </a:xfrm>
          <a:custGeom>
            <a:avLst/>
            <a:gdLst>
              <a:gd name="T0" fmla="*/ 294 w 301"/>
              <a:gd name="T1" fmla="*/ 107 h 285"/>
              <a:gd name="T2" fmla="*/ 137 w 301"/>
              <a:gd name="T3" fmla="*/ 9 h 285"/>
              <a:gd name="T4" fmla="*/ 7 w 301"/>
              <a:gd name="T5" fmla="*/ 139 h 285"/>
              <a:gd name="T6" fmla="*/ 64 w 301"/>
              <a:gd name="T7" fmla="*/ 218 h 285"/>
              <a:gd name="T8" fmla="*/ 36 w 301"/>
              <a:gd name="T9" fmla="*/ 268 h 285"/>
              <a:gd name="T10" fmla="*/ 122 w 301"/>
              <a:gd name="T11" fmla="*/ 237 h 285"/>
              <a:gd name="T12" fmla="*/ 164 w 301"/>
              <a:gd name="T13" fmla="*/ 237 h 285"/>
              <a:gd name="T14" fmla="*/ 294 w 301"/>
              <a:gd name="T15" fmla="*/ 107 h 285"/>
              <a:gd name="T16" fmla="*/ 80 w 301"/>
              <a:gd name="T17" fmla="*/ 143 h 285"/>
              <a:gd name="T18" fmla="*/ 60 w 301"/>
              <a:gd name="T19" fmla="*/ 123 h 285"/>
              <a:gd name="T20" fmla="*/ 80 w 301"/>
              <a:gd name="T21" fmla="*/ 103 h 285"/>
              <a:gd name="T22" fmla="*/ 100 w 301"/>
              <a:gd name="T23" fmla="*/ 123 h 285"/>
              <a:gd name="T24" fmla="*/ 80 w 301"/>
              <a:gd name="T25" fmla="*/ 143 h 285"/>
              <a:gd name="T26" fmla="*/ 151 w 301"/>
              <a:gd name="T27" fmla="*/ 143 h 285"/>
              <a:gd name="T28" fmla="*/ 131 w 301"/>
              <a:gd name="T29" fmla="*/ 123 h 285"/>
              <a:gd name="T30" fmla="*/ 151 w 301"/>
              <a:gd name="T31" fmla="*/ 103 h 285"/>
              <a:gd name="T32" fmla="*/ 172 w 301"/>
              <a:gd name="T33" fmla="*/ 123 h 285"/>
              <a:gd name="T34" fmla="*/ 151 w 301"/>
              <a:gd name="T35" fmla="*/ 143 h 285"/>
              <a:gd name="T36" fmla="*/ 223 w 301"/>
              <a:gd name="T37" fmla="*/ 143 h 285"/>
              <a:gd name="T38" fmla="*/ 203 w 301"/>
              <a:gd name="T39" fmla="*/ 123 h 285"/>
              <a:gd name="T40" fmla="*/ 223 w 301"/>
              <a:gd name="T41" fmla="*/ 103 h 285"/>
              <a:gd name="T42" fmla="*/ 243 w 301"/>
              <a:gd name="T43" fmla="*/ 123 h 285"/>
              <a:gd name="T44" fmla="*/ 223 w 301"/>
              <a:gd name="T45" fmla="*/ 143 h 2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01" h="285">
                <a:moveTo>
                  <a:pt x="294" y="107"/>
                </a:moveTo>
                <a:cubicBezTo>
                  <a:pt x="286" y="44"/>
                  <a:pt x="216" y="0"/>
                  <a:pt x="137" y="9"/>
                </a:cubicBezTo>
                <a:cubicBezTo>
                  <a:pt x="58" y="18"/>
                  <a:pt x="0" y="76"/>
                  <a:pt x="7" y="139"/>
                </a:cubicBezTo>
                <a:cubicBezTo>
                  <a:pt x="11" y="172"/>
                  <a:pt x="33" y="200"/>
                  <a:pt x="64" y="218"/>
                </a:cubicBezTo>
                <a:cubicBezTo>
                  <a:pt x="65" y="232"/>
                  <a:pt x="60" y="250"/>
                  <a:pt x="36" y="268"/>
                </a:cubicBezTo>
                <a:cubicBezTo>
                  <a:pt x="26" y="275"/>
                  <a:pt x="76" y="285"/>
                  <a:pt x="122" y="237"/>
                </a:cubicBezTo>
                <a:cubicBezTo>
                  <a:pt x="136" y="238"/>
                  <a:pt x="150" y="239"/>
                  <a:pt x="164" y="237"/>
                </a:cubicBezTo>
                <a:cubicBezTo>
                  <a:pt x="243" y="228"/>
                  <a:pt x="301" y="170"/>
                  <a:pt x="294" y="107"/>
                </a:cubicBezTo>
                <a:close/>
                <a:moveTo>
                  <a:pt x="80" y="143"/>
                </a:moveTo>
                <a:cubicBezTo>
                  <a:pt x="69" y="143"/>
                  <a:pt x="60" y="134"/>
                  <a:pt x="60" y="123"/>
                </a:cubicBezTo>
                <a:cubicBezTo>
                  <a:pt x="60" y="112"/>
                  <a:pt x="69" y="103"/>
                  <a:pt x="80" y="103"/>
                </a:cubicBezTo>
                <a:cubicBezTo>
                  <a:pt x="91" y="103"/>
                  <a:pt x="100" y="112"/>
                  <a:pt x="100" y="123"/>
                </a:cubicBezTo>
                <a:cubicBezTo>
                  <a:pt x="100" y="134"/>
                  <a:pt x="91" y="143"/>
                  <a:pt x="80" y="143"/>
                </a:cubicBezTo>
                <a:close/>
                <a:moveTo>
                  <a:pt x="151" y="143"/>
                </a:moveTo>
                <a:cubicBezTo>
                  <a:pt x="140" y="143"/>
                  <a:pt x="131" y="134"/>
                  <a:pt x="131" y="123"/>
                </a:cubicBezTo>
                <a:cubicBezTo>
                  <a:pt x="131" y="112"/>
                  <a:pt x="140" y="103"/>
                  <a:pt x="151" y="103"/>
                </a:cubicBezTo>
                <a:cubicBezTo>
                  <a:pt x="163" y="103"/>
                  <a:pt x="172" y="112"/>
                  <a:pt x="172" y="123"/>
                </a:cubicBezTo>
                <a:cubicBezTo>
                  <a:pt x="172" y="134"/>
                  <a:pt x="163" y="143"/>
                  <a:pt x="151" y="143"/>
                </a:cubicBezTo>
                <a:close/>
                <a:moveTo>
                  <a:pt x="223" y="143"/>
                </a:moveTo>
                <a:cubicBezTo>
                  <a:pt x="212" y="143"/>
                  <a:pt x="203" y="134"/>
                  <a:pt x="203" y="123"/>
                </a:cubicBezTo>
                <a:cubicBezTo>
                  <a:pt x="203" y="112"/>
                  <a:pt x="212" y="103"/>
                  <a:pt x="223" y="103"/>
                </a:cubicBezTo>
                <a:cubicBezTo>
                  <a:pt x="234" y="103"/>
                  <a:pt x="243" y="112"/>
                  <a:pt x="243" y="123"/>
                </a:cubicBezTo>
                <a:cubicBezTo>
                  <a:pt x="243" y="134"/>
                  <a:pt x="234" y="143"/>
                  <a:pt x="223" y="143"/>
                </a:cubicBezTo>
                <a:close/>
              </a:path>
            </a:pathLst>
          </a:custGeom>
          <a:solidFill>
            <a:srgbClr val="ADBAC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TextBox 13"/>
          <p:cNvSpPr txBox="1"/>
          <p:nvPr/>
        </p:nvSpPr>
        <p:spPr>
          <a:xfrm>
            <a:off x="2762899" y="2228104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聂帅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TextBox 13"/>
          <p:cNvSpPr txBox="1"/>
          <p:nvPr/>
        </p:nvSpPr>
        <p:spPr>
          <a:xfrm>
            <a:off x="7543216" y="4411589"/>
            <a:ext cx="2333999" cy="83715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、前端逻辑功能实现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、项目测试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、部分文档撰写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TextBox 13">
            <a:extLst>
              <a:ext uri="{FF2B5EF4-FFF2-40B4-BE49-F238E27FC236}">
                <a16:creationId xmlns:a16="http://schemas.microsoft.com/office/drawing/2014/main" id="{181A5E29-9CF5-428D-9501-E4715316FF64}"/>
              </a:ext>
            </a:extLst>
          </p:cNvPr>
          <p:cNvSpPr txBox="1"/>
          <p:nvPr/>
        </p:nvSpPr>
        <p:spPr>
          <a:xfrm>
            <a:off x="2752314" y="4426832"/>
            <a:ext cx="2333999" cy="83715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、后端逻辑功能实现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、项目测试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、部分文档撰写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TextBox 13">
            <a:extLst>
              <a:ext uri="{FF2B5EF4-FFF2-40B4-BE49-F238E27FC236}">
                <a16:creationId xmlns:a16="http://schemas.microsoft.com/office/drawing/2014/main" id="{C0F89167-5918-41C6-8E58-F6B7B800533F}"/>
              </a:ext>
            </a:extLst>
          </p:cNvPr>
          <p:cNvSpPr txBox="1"/>
          <p:nvPr/>
        </p:nvSpPr>
        <p:spPr>
          <a:xfrm>
            <a:off x="2770389" y="4053932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刘栩菁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TextBox 13">
            <a:extLst>
              <a:ext uri="{FF2B5EF4-FFF2-40B4-BE49-F238E27FC236}">
                <a16:creationId xmlns:a16="http://schemas.microsoft.com/office/drawing/2014/main" id="{07A98A88-BD4D-4BD2-A6CF-79DB7DB07900}"/>
              </a:ext>
            </a:extLst>
          </p:cNvPr>
          <p:cNvSpPr txBox="1"/>
          <p:nvPr/>
        </p:nvSpPr>
        <p:spPr>
          <a:xfrm>
            <a:off x="7563685" y="2209699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张心田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TextBox 13">
            <a:extLst>
              <a:ext uri="{FF2B5EF4-FFF2-40B4-BE49-F238E27FC236}">
                <a16:creationId xmlns:a16="http://schemas.microsoft.com/office/drawing/2014/main" id="{5CF60CED-7D30-477F-885C-5D80348C6794}"/>
              </a:ext>
            </a:extLst>
          </p:cNvPr>
          <p:cNvSpPr txBox="1"/>
          <p:nvPr/>
        </p:nvSpPr>
        <p:spPr>
          <a:xfrm>
            <a:off x="7543215" y="2581316"/>
            <a:ext cx="2333999" cy="83715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、前端逻辑功能实现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、项目测试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、部分文档撰写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TextBox 13">
            <a:extLst>
              <a:ext uri="{FF2B5EF4-FFF2-40B4-BE49-F238E27FC236}">
                <a16:creationId xmlns:a16="http://schemas.microsoft.com/office/drawing/2014/main" id="{B897A30B-696E-4134-890A-DB307BAC4D04}"/>
              </a:ext>
            </a:extLst>
          </p:cNvPr>
          <p:cNvSpPr txBox="1"/>
          <p:nvPr/>
        </p:nvSpPr>
        <p:spPr>
          <a:xfrm>
            <a:off x="7543216" y="4067108"/>
            <a:ext cx="1952995" cy="246221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16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段增超</a:t>
            </a:r>
            <a:endParaRPr lang="en-US" sz="16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TextBox 13">
            <a:extLst>
              <a:ext uri="{FF2B5EF4-FFF2-40B4-BE49-F238E27FC236}">
                <a16:creationId xmlns:a16="http://schemas.microsoft.com/office/drawing/2014/main" id="{EDBB2D3F-6209-4482-9886-915884C664B5}"/>
              </a:ext>
            </a:extLst>
          </p:cNvPr>
          <p:cNvSpPr txBox="1"/>
          <p:nvPr/>
        </p:nvSpPr>
        <p:spPr>
          <a:xfrm>
            <a:off x="2762899" y="2631620"/>
            <a:ext cx="2333999" cy="837152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、后端逻辑功能实现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、项目测试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spcBef>
                <a:spcPct val="20000"/>
              </a:spcBef>
              <a:defRPr/>
            </a:pPr>
            <a:r>
              <a:rPr lang="en-US" altLang="zh-CN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  <a:r>
              <a:rPr lang="zh-CN" altLang="en-US" sz="16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、部分文档撰写</a:t>
            </a:r>
            <a:endParaRPr lang="en-US" altLang="zh-CN" sz="16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064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422671" y="571201"/>
            <a:ext cx="6068291" cy="5664647"/>
            <a:chOff x="2496157" y="237388"/>
            <a:chExt cx="6822015" cy="6383223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99730" y="237388"/>
              <a:ext cx="6818442" cy="6383223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96157" y="237388"/>
              <a:ext cx="6822015" cy="6383065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346734" y="829931"/>
            <a:ext cx="5144671" cy="5197160"/>
            <a:chOff x="346734" y="829931"/>
            <a:chExt cx="5144671" cy="519716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6734" y="829931"/>
              <a:ext cx="5144671" cy="5197160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1450931" y="2161083"/>
              <a:ext cx="3844955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1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672263" y="2708275"/>
            <a:ext cx="5289550" cy="1368425"/>
            <a:chOff x="6672263" y="2708275"/>
            <a:chExt cx="5289550" cy="1368425"/>
          </a:xfrm>
        </p:grpSpPr>
        <p:grpSp>
          <p:nvGrpSpPr>
            <p:cNvPr id="13" name="组合 2"/>
            <p:cNvGrpSpPr>
              <a:grpSpLocks/>
            </p:cNvGrpSpPr>
            <p:nvPr/>
          </p:nvGrpSpPr>
          <p:grpSpPr bwMode="auto">
            <a:xfrm>
              <a:off x="6888163" y="3098800"/>
              <a:ext cx="4900564" cy="646331"/>
              <a:chOff x="322440" y="4184903"/>
              <a:chExt cx="4900847" cy="646549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1198791" y="4184903"/>
                <a:ext cx="4024496" cy="6465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36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项目设计</a:t>
                </a:r>
              </a:p>
            </p:txBody>
          </p:sp>
          <p:grpSp>
            <p:nvGrpSpPr>
              <p:cNvPr id="15" name="组合 4"/>
              <p:cNvGrpSpPr>
                <a:grpSpLocks/>
              </p:cNvGrpSpPr>
              <p:nvPr/>
            </p:nvGrpSpPr>
            <p:grpSpPr bwMode="auto">
              <a:xfrm>
                <a:off x="322440" y="4202901"/>
                <a:ext cx="658251" cy="610334"/>
                <a:chOff x="2680724" y="3950006"/>
                <a:chExt cx="863174" cy="800339"/>
              </a:xfrm>
            </p:grpSpPr>
            <p:sp>
              <p:nvSpPr>
                <p:cNvPr id="16" name="任意多边形 15"/>
                <p:cNvSpPr/>
                <p:nvPr/>
              </p:nvSpPr>
              <p:spPr>
                <a:xfrm>
                  <a:off x="2711951" y="3949312"/>
                  <a:ext cx="832733" cy="801728"/>
                </a:xfrm>
                <a:custGeom>
                  <a:avLst/>
                  <a:gdLst>
                    <a:gd name="connsiteX0" fmla="*/ 0 w 637309"/>
                    <a:gd name="connsiteY0" fmla="*/ 235527 h 568036"/>
                    <a:gd name="connsiteX1" fmla="*/ 637309 w 637309"/>
                    <a:gd name="connsiteY1" fmla="*/ 0 h 568036"/>
                    <a:gd name="connsiteX2" fmla="*/ 318655 w 637309"/>
                    <a:gd name="connsiteY2" fmla="*/ 568036 h 568036"/>
                    <a:gd name="connsiteX3" fmla="*/ 318655 w 637309"/>
                    <a:gd name="connsiteY3" fmla="*/ 332509 h 568036"/>
                    <a:gd name="connsiteX4" fmla="*/ 0 w 637309"/>
                    <a:gd name="connsiteY4" fmla="*/ 235527 h 568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7309" h="568036">
                      <a:moveTo>
                        <a:pt x="0" y="235527"/>
                      </a:moveTo>
                      <a:lnTo>
                        <a:pt x="637309" y="0"/>
                      </a:lnTo>
                      <a:lnTo>
                        <a:pt x="318655" y="568036"/>
                      </a:lnTo>
                      <a:lnTo>
                        <a:pt x="318655" y="332509"/>
                      </a:lnTo>
                      <a:lnTo>
                        <a:pt x="0" y="235527"/>
                      </a:lnTo>
                      <a:close/>
                    </a:path>
                  </a:pathLst>
                </a:custGeom>
                <a:solidFill>
                  <a:srgbClr val="0E359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 sz="16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7" name="任意多边形 16"/>
                <p:cNvSpPr/>
                <p:nvPr/>
              </p:nvSpPr>
              <p:spPr>
                <a:xfrm>
                  <a:off x="2680724" y="3959723"/>
                  <a:ext cx="863960" cy="699691"/>
                </a:xfrm>
                <a:custGeom>
                  <a:avLst/>
                  <a:gdLst>
                    <a:gd name="connsiteX0" fmla="*/ 0 w 637309"/>
                    <a:gd name="connsiteY0" fmla="*/ 235527 h 568036"/>
                    <a:gd name="connsiteX1" fmla="*/ 637309 w 637309"/>
                    <a:gd name="connsiteY1" fmla="*/ 0 h 568036"/>
                    <a:gd name="connsiteX2" fmla="*/ 318655 w 637309"/>
                    <a:gd name="connsiteY2" fmla="*/ 568036 h 568036"/>
                    <a:gd name="connsiteX3" fmla="*/ 318655 w 637309"/>
                    <a:gd name="connsiteY3" fmla="*/ 332509 h 568036"/>
                    <a:gd name="connsiteX4" fmla="*/ 0 w 637309"/>
                    <a:gd name="connsiteY4" fmla="*/ 235527 h 568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7309" h="568036">
                      <a:moveTo>
                        <a:pt x="0" y="235527"/>
                      </a:moveTo>
                      <a:lnTo>
                        <a:pt x="637309" y="0"/>
                      </a:lnTo>
                      <a:lnTo>
                        <a:pt x="318655" y="568036"/>
                      </a:lnTo>
                      <a:lnTo>
                        <a:pt x="318655" y="332509"/>
                      </a:lnTo>
                      <a:lnTo>
                        <a:pt x="0" y="235527"/>
                      </a:lnTo>
                      <a:close/>
                    </a:path>
                  </a:pathLst>
                </a:custGeom>
                <a:solidFill>
                  <a:srgbClr val="8FB3A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 sz="16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8" name="图文框 17"/>
            <p:cNvSpPr/>
            <p:nvPr/>
          </p:nvSpPr>
          <p:spPr>
            <a:xfrm>
              <a:off x="6672263" y="2708275"/>
              <a:ext cx="5289550" cy="1368425"/>
            </a:xfrm>
            <a:prstGeom prst="frame">
              <a:avLst>
                <a:gd name="adj1" fmla="val 1900"/>
              </a:avLst>
            </a:prstGeom>
            <a:gradFill>
              <a:gsLst>
                <a:gs pos="25000">
                  <a:srgbClr val="00D5B5"/>
                </a:gs>
                <a:gs pos="0">
                  <a:srgbClr val="F47508"/>
                </a:gs>
                <a:gs pos="49000">
                  <a:srgbClr val="F47508"/>
                </a:gs>
                <a:gs pos="72000">
                  <a:srgbClr val="0089AB"/>
                </a:gs>
                <a:gs pos="94000">
                  <a:srgbClr val="FEA300"/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8134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5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1257" y="159659"/>
            <a:ext cx="949376" cy="870856"/>
          </a:xfrm>
          <a:prstGeom prst="rect">
            <a:avLst/>
          </a:prstGeom>
        </p:spPr>
      </p:pic>
      <p:sp>
        <p:nvSpPr>
          <p:cNvPr id="4" name="直接连接符 24"/>
          <p:cNvSpPr>
            <a:spLocks noChangeShapeType="1"/>
          </p:cNvSpPr>
          <p:nvPr/>
        </p:nvSpPr>
        <p:spPr bwMode="auto">
          <a:xfrm flipH="1">
            <a:off x="3237024" y="3200634"/>
            <a:ext cx="1049477" cy="0"/>
          </a:xfrm>
          <a:prstGeom prst="line">
            <a:avLst/>
          </a:prstGeom>
          <a:noFill/>
          <a:ln w="12700" cmpd="sng">
            <a:solidFill>
              <a:srgbClr val="ADBACA"/>
            </a:solidFill>
            <a:prstDash val="sysDot"/>
            <a:round/>
            <a:headEnd type="oval" w="med" len="med"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C00000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TextBox 13"/>
          <p:cNvSpPr txBox="1"/>
          <p:nvPr/>
        </p:nvSpPr>
        <p:spPr>
          <a:xfrm>
            <a:off x="551637" y="1802554"/>
            <a:ext cx="1952995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前端：</a:t>
            </a:r>
            <a:endParaRPr lang="en-US" sz="28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TextBox 13"/>
          <p:cNvSpPr txBox="1"/>
          <p:nvPr/>
        </p:nvSpPr>
        <p:spPr>
          <a:xfrm>
            <a:off x="547793" y="2379388"/>
            <a:ext cx="2717041" cy="153888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除了</a:t>
            </a:r>
            <a:r>
              <a:rPr lang="en-US" altLang="zh-CN" sz="2000" b="1" dirty="0" err="1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html+css+js</a:t>
            </a:r>
            <a:r>
              <a:rPr lang="zh-CN" altLang="en-US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三剑客外，前端使用</a:t>
            </a:r>
            <a:r>
              <a:rPr lang="en-US" altLang="zh-CN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框架搭建前端项目，通过</a:t>
            </a:r>
            <a:r>
              <a:rPr lang="en-US" altLang="zh-CN" sz="2000" b="1" dirty="0" err="1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Axios</a:t>
            </a:r>
            <a:r>
              <a:rPr lang="zh-CN" altLang="en-US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与后端进行数据交互</a:t>
            </a:r>
            <a:endParaRPr lang="en-US" altLang="zh-CN" sz="20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982894" y="2116760"/>
            <a:ext cx="4422378" cy="3426924"/>
            <a:chOff x="3982894" y="2116760"/>
            <a:chExt cx="4422378" cy="3426924"/>
          </a:xfrm>
        </p:grpSpPr>
        <p:sp>
          <p:nvSpPr>
            <p:cNvPr id="16" name="新月形 15"/>
            <p:cNvSpPr>
              <a:spLocks noChangeArrowheads="1"/>
            </p:cNvSpPr>
            <p:nvPr/>
          </p:nvSpPr>
          <p:spPr bwMode="auto">
            <a:xfrm rot="20751297">
              <a:off x="4135031" y="2357135"/>
              <a:ext cx="1589498" cy="3177739"/>
            </a:xfrm>
            <a:prstGeom prst="moon">
              <a:avLst>
                <a:gd name="adj" fmla="val 15190"/>
              </a:avLst>
            </a:prstGeom>
            <a:solidFill>
              <a:srgbClr val="6A6A6A"/>
            </a:solidFill>
            <a:ln w="3175" cmpd="sng">
              <a:solidFill>
                <a:srgbClr val="F8F8F8"/>
              </a:solidFill>
              <a:miter lim="800000"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ker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新月形 16"/>
            <p:cNvSpPr>
              <a:spLocks noChangeArrowheads="1"/>
            </p:cNvSpPr>
            <p:nvPr/>
          </p:nvSpPr>
          <p:spPr bwMode="auto">
            <a:xfrm rot="4551297">
              <a:off x="4949287" y="1322640"/>
              <a:ext cx="1588240" cy="3176480"/>
            </a:xfrm>
            <a:prstGeom prst="moon">
              <a:avLst>
                <a:gd name="adj" fmla="val 15190"/>
              </a:avLst>
            </a:prstGeom>
            <a:solidFill>
              <a:srgbClr val="03715B"/>
            </a:solidFill>
            <a:ln w="3175" cmpd="sng">
              <a:solidFill>
                <a:srgbClr val="F8F8F8"/>
              </a:solidFill>
              <a:miter lim="800000"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ker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新月形 17"/>
            <p:cNvSpPr>
              <a:spLocks noChangeArrowheads="1"/>
            </p:cNvSpPr>
            <p:nvPr/>
          </p:nvSpPr>
          <p:spPr bwMode="auto">
            <a:xfrm rot="9951297">
              <a:off x="5985041" y="2136896"/>
              <a:ext cx="1589498" cy="3177738"/>
            </a:xfrm>
            <a:prstGeom prst="moon">
              <a:avLst>
                <a:gd name="adj" fmla="val 15190"/>
              </a:avLst>
            </a:prstGeom>
            <a:solidFill>
              <a:srgbClr val="6A6A6A"/>
            </a:solidFill>
            <a:ln w="3175" cmpd="sng">
              <a:solidFill>
                <a:srgbClr val="F8F8F8"/>
              </a:solidFill>
              <a:miter lim="800000"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ker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新月形 18"/>
            <p:cNvSpPr>
              <a:spLocks noChangeArrowheads="1"/>
            </p:cNvSpPr>
            <p:nvPr/>
          </p:nvSpPr>
          <p:spPr bwMode="auto">
            <a:xfrm rot="15351297">
              <a:off x="5184628" y="3160065"/>
              <a:ext cx="1589498" cy="3177739"/>
            </a:xfrm>
            <a:prstGeom prst="moon">
              <a:avLst>
                <a:gd name="adj" fmla="val 15190"/>
              </a:avLst>
            </a:prstGeom>
            <a:solidFill>
              <a:srgbClr val="03715B"/>
            </a:solidFill>
            <a:ln w="3175" cmpd="sng">
              <a:solidFill>
                <a:srgbClr val="F8F8F8"/>
              </a:solidFill>
              <a:miter lim="800000"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kern="0">
                <a:solidFill>
                  <a:srgbClr val="FFFFFF"/>
                </a:solidFill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TextBox 11"/>
            <p:cNvSpPr>
              <a:spLocks noChangeArrowheads="1"/>
            </p:cNvSpPr>
            <p:nvPr/>
          </p:nvSpPr>
          <p:spPr bwMode="auto">
            <a:xfrm flipH="1">
              <a:off x="4851438" y="3348176"/>
              <a:ext cx="211194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defTabSz="1216817">
                <a:spcBef>
                  <a:spcPct val="20000"/>
                </a:spcBef>
                <a:defRPr/>
              </a:pPr>
              <a:r>
                <a:rPr lang="zh-CN" altLang="en-US" sz="2400" b="1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东北师范大学在线考试系统</a:t>
              </a:r>
              <a:endParaRPr lang="en-US" altLang="zh-CN" sz="24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直接连接符 24"/>
            <p:cNvSpPr>
              <a:spLocks noChangeShapeType="1"/>
            </p:cNvSpPr>
            <p:nvPr/>
          </p:nvSpPr>
          <p:spPr bwMode="auto">
            <a:xfrm flipH="1">
              <a:off x="3982894" y="5343020"/>
              <a:ext cx="1033060" cy="0"/>
            </a:xfrm>
            <a:prstGeom prst="line">
              <a:avLst/>
            </a:prstGeom>
            <a:noFill/>
            <a:ln w="12700" cmpd="sng">
              <a:solidFill>
                <a:srgbClr val="ADBACA"/>
              </a:solidFill>
              <a:prstDash val="sysDot"/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kern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直接连接符 24"/>
            <p:cNvSpPr>
              <a:spLocks noChangeShapeType="1"/>
            </p:cNvSpPr>
            <p:nvPr/>
          </p:nvSpPr>
          <p:spPr bwMode="auto">
            <a:xfrm flipH="1">
              <a:off x="6428080" y="2241169"/>
              <a:ext cx="1049477" cy="0"/>
            </a:xfrm>
            <a:prstGeom prst="line">
              <a:avLst/>
            </a:prstGeom>
            <a:noFill/>
            <a:ln w="12700" cmpd="sng">
              <a:solidFill>
                <a:srgbClr val="ADBACA"/>
              </a:solidFill>
              <a:prstDash val="sysDot"/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kern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直接连接符 24"/>
            <p:cNvSpPr>
              <a:spLocks noChangeShapeType="1"/>
            </p:cNvSpPr>
            <p:nvPr/>
          </p:nvSpPr>
          <p:spPr bwMode="auto">
            <a:xfrm flipH="1">
              <a:off x="7372212" y="4560183"/>
              <a:ext cx="1033060" cy="0"/>
            </a:xfrm>
            <a:prstGeom prst="line">
              <a:avLst/>
            </a:prstGeom>
            <a:noFill/>
            <a:ln w="12700" cmpd="sng">
              <a:solidFill>
                <a:srgbClr val="ADBACA"/>
              </a:solidFill>
              <a:prstDash val="sysDot"/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/>
              </a:pPr>
              <a:endParaRPr lang="zh-CN" altLang="en-US" kern="0">
                <a:solidFill>
                  <a:srgbClr val="C0000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4" name="TextBox 13">
            <a:extLst>
              <a:ext uri="{FF2B5EF4-FFF2-40B4-BE49-F238E27FC236}">
                <a16:creationId xmlns:a16="http://schemas.microsoft.com/office/drawing/2014/main" id="{5A34645D-C63E-4AA1-9823-967955F4A591}"/>
              </a:ext>
            </a:extLst>
          </p:cNvPr>
          <p:cNvSpPr txBox="1"/>
          <p:nvPr/>
        </p:nvSpPr>
        <p:spPr>
          <a:xfrm>
            <a:off x="7735069" y="1559964"/>
            <a:ext cx="1952995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后端：</a:t>
            </a:r>
            <a:endParaRPr lang="en-US" sz="28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TextBox 13">
            <a:extLst>
              <a:ext uri="{FF2B5EF4-FFF2-40B4-BE49-F238E27FC236}">
                <a16:creationId xmlns:a16="http://schemas.microsoft.com/office/drawing/2014/main" id="{6A19A3D6-3D0F-49C2-954A-9C2DCCD028A5}"/>
              </a:ext>
            </a:extLst>
          </p:cNvPr>
          <p:cNvSpPr txBox="1"/>
          <p:nvPr/>
        </p:nvSpPr>
        <p:spPr>
          <a:xfrm>
            <a:off x="7735069" y="2162135"/>
            <a:ext cx="2717041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后端使用</a:t>
            </a:r>
            <a:r>
              <a:rPr lang="en-US" altLang="zh-CN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Spring Boot</a:t>
            </a:r>
            <a:r>
              <a:rPr lang="zh-CN" altLang="en-US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</a:t>
            </a:r>
            <a:r>
              <a:rPr lang="en-US" altLang="zh-CN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SSM</a:t>
            </a:r>
            <a:r>
              <a:rPr lang="zh-CN" altLang="en-US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工程，合理有效地简化配置过程</a:t>
            </a:r>
            <a:endParaRPr lang="en-US" altLang="zh-CN" sz="2000" b="1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13">
            <a:extLst>
              <a:ext uri="{FF2B5EF4-FFF2-40B4-BE49-F238E27FC236}">
                <a16:creationId xmlns:a16="http://schemas.microsoft.com/office/drawing/2014/main" id="{7E0E642A-7703-4420-9FBD-CED8623099F0}"/>
              </a:ext>
            </a:extLst>
          </p:cNvPr>
          <p:cNvSpPr txBox="1"/>
          <p:nvPr/>
        </p:nvSpPr>
        <p:spPr>
          <a:xfrm>
            <a:off x="1132671" y="4556351"/>
            <a:ext cx="1952995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接口调试：</a:t>
            </a:r>
            <a:endParaRPr lang="en-US" sz="28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TextBox 13">
            <a:extLst>
              <a:ext uri="{FF2B5EF4-FFF2-40B4-BE49-F238E27FC236}">
                <a16:creationId xmlns:a16="http://schemas.microsoft.com/office/drawing/2014/main" id="{EEB7FB18-26C1-40F0-9E11-020A99AD354B}"/>
              </a:ext>
            </a:extLst>
          </p:cNvPr>
          <p:cNvSpPr txBox="1"/>
          <p:nvPr/>
        </p:nvSpPr>
        <p:spPr>
          <a:xfrm>
            <a:off x="1128827" y="5133185"/>
            <a:ext cx="2717041" cy="61555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en-US" altLang="zh-CN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Postman</a:t>
            </a:r>
            <a:r>
              <a:rPr lang="zh-CN" altLang="en-US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软件工具进行接口调试</a:t>
            </a:r>
            <a:endParaRPr lang="en-US" altLang="zh-CN" sz="2000" b="1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Box 13">
            <a:extLst>
              <a:ext uri="{FF2B5EF4-FFF2-40B4-BE49-F238E27FC236}">
                <a16:creationId xmlns:a16="http://schemas.microsoft.com/office/drawing/2014/main" id="{144B3E34-AFCB-4385-8453-9C63EA3EA333}"/>
              </a:ext>
            </a:extLst>
          </p:cNvPr>
          <p:cNvSpPr txBox="1"/>
          <p:nvPr/>
        </p:nvSpPr>
        <p:spPr>
          <a:xfrm>
            <a:off x="8578825" y="4150633"/>
            <a:ext cx="1952995" cy="43088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代码管理：</a:t>
            </a:r>
            <a:endParaRPr lang="en-US" sz="28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TextBox 13">
            <a:extLst>
              <a:ext uri="{FF2B5EF4-FFF2-40B4-BE49-F238E27FC236}">
                <a16:creationId xmlns:a16="http://schemas.microsoft.com/office/drawing/2014/main" id="{9CAAA6BF-10C6-4573-846E-AA31D35179F3}"/>
              </a:ext>
            </a:extLst>
          </p:cNvPr>
          <p:cNvSpPr txBox="1"/>
          <p:nvPr/>
        </p:nvSpPr>
        <p:spPr>
          <a:xfrm>
            <a:off x="8574981" y="4727467"/>
            <a:ext cx="2717041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前后端各自建立一个</a:t>
            </a:r>
            <a:r>
              <a:rPr lang="en-US" altLang="zh-CN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GitHub</a:t>
            </a:r>
            <a:r>
              <a:rPr lang="zh-CN" altLang="en-US" sz="2000" b="1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仓库进行远程代码管理</a:t>
            </a:r>
            <a:endParaRPr lang="en-US" altLang="zh-CN" sz="2000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ACAF6E4-C387-4083-A60B-3B03DDAA597D}"/>
              </a:ext>
            </a:extLst>
          </p:cNvPr>
          <p:cNvSpPr txBox="1"/>
          <p:nvPr/>
        </p:nvSpPr>
        <p:spPr>
          <a:xfrm>
            <a:off x="495189" y="333477"/>
            <a:ext cx="4337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项目设计</a:t>
            </a:r>
          </a:p>
        </p:txBody>
      </p:sp>
    </p:spTree>
    <p:extLst>
      <p:ext uri="{BB962C8B-B14F-4D97-AF65-F5344CB8AC3E}">
        <p14:creationId xmlns:p14="http://schemas.microsoft.com/office/powerpoint/2010/main" val="1235367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24" grpId="0"/>
      <p:bldP spid="25" grpId="0"/>
      <p:bldP spid="28" grpId="0"/>
      <p:bldP spid="29" grpId="0"/>
      <p:bldP spid="30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1257" y="159659"/>
            <a:ext cx="949376" cy="870856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35792" y="232170"/>
            <a:ext cx="4337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项目设计</a:t>
            </a:r>
          </a:p>
        </p:txBody>
      </p:sp>
      <p:cxnSp>
        <p:nvCxnSpPr>
          <p:cNvPr id="30" name="Straight Connector 56"/>
          <p:cNvCxnSpPr/>
          <p:nvPr/>
        </p:nvCxnSpPr>
        <p:spPr>
          <a:xfrm>
            <a:off x="1017165" y="5111590"/>
            <a:ext cx="10394271" cy="0"/>
          </a:xfrm>
          <a:prstGeom prst="line">
            <a:avLst/>
          </a:prstGeom>
          <a:noFill/>
          <a:ln w="9525" cap="flat" cmpd="sng" algn="ctr">
            <a:solidFill>
              <a:srgbClr val="ADBACA"/>
            </a:solidFill>
            <a:prstDash val="solid"/>
          </a:ln>
          <a:effectLst/>
        </p:spPr>
      </p:cxnSp>
      <p:grpSp>
        <p:nvGrpSpPr>
          <p:cNvPr id="31" name="组合 30"/>
          <p:cNvGrpSpPr/>
          <p:nvPr/>
        </p:nvGrpSpPr>
        <p:grpSpPr>
          <a:xfrm>
            <a:off x="1312649" y="5254663"/>
            <a:ext cx="6907163" cy="563874"/>
            <a:chOff x="1190593" y="5211398"/>
            <a:chExt cx="6907163" cy="563874"/>
          </a:xfrm>
        </p:grpSpPr>
        <p:sp>
          <p:nvSpPr>
            <p:cNvPr id="32" name="矩形 31"/>
            <p:cNvSpPr/>
            <p:nvPr/>
          </p:nvSpPr>
          <p:spPr>
            <a:xfrm>
              <a:off x="1190593" y="5237048"/>
              <a:ext cx="1440623" cy="538224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考试记录查询</a:t>
              </a:r>
              <a:endParaRPr lang="en-US" altLang="zh-CN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考试列表</a:t>
              </a:r>
              <a:endParaRPr lang="en-US" altLang="zh-CN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4775440" y="5211398"/>
              <a:ext cx="3322316" cy="538224"/>
            </a:xfrm>
            <a:prstGeom prst="rect">
              <a:avLst/>
            </a:prstGeom>
            <a:noFill/>
          </p:spPr>
          <p:txBody>
            <a:bodyPr wrap="square" lIns="0" tIns="0" rIns="0" bIns="0" rtlCol="0" anchor="t" anchorCtr="0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学生信息管理</a:t>
              </a:r>
              <a:r>
                <a:rPr lang="en-US" altLang="zh-CN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         </a:t>
              </a: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教师信息管理</a:t>
              </a:r>
              <a:endParaRPr lang="en-US" altLang="zh-CN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1400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试卷管理                试题管理</a:t>
              </a:r>
              <a:endParaRPr lang="en-US" altLang="zh-CN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FDAB53C2-D5DE-4A3B-9F9F-1299ECB7E5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0347" b="29868"/>
          <a:stretch/>
        </p:blipFill>
        <p:spPr>
          <a:xfrm>
            <a:off x="8082628" y="319488"/>
            <a:ext cx="3503591" cy="3850841"/>
          </a:xfrm>
          <a:prstGeom prst="rect">
            <a:avLst/>
          </a:prstGeom>
        </p:spPr>
      </p:pic>
      <p:sp>
        <p:nvSpPr>
          <p:cNvPr id="36" name="TextBox 48">
            <a:extLst>
              <a:ext uri="{FF2B5EF4-FFF2-40B4-BE49-F238E27FC236}">
                <a16:creationId xmlns:a16="http://schemas.microsoft.com/office/drawing/2014/main" id="{B34CBBC6-5006-45DC-9D39-441C7E643EA6}"/>
              </a:ext>
            </a:extLst>
          </p:cNvPr>
          <p:cNvSpPr txBox="1"/>
          <p:nvPr/>
        </p:nvSpPr>
        <p:spPr>
          <a:xfrm>
            <a:off x="1166180" y="4607242"/>
            <a:ext cx="1274708" cy="419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129" b="1" kern="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学生模块</a:t>
            </a:r>
            <a:endParaRPr lang="en-US" sz="2129" b="1" kern="0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0C241D-A1F4-4051-A5F5-9264DA63D8E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039" t="-109" r="31935" b="25593"/>
          <a:stretch/>
        </p:blipFill>
        <p:spPr>
          <a:xfrm>
            <a:off x="528827" y="502220"/>
            <a:ext cx="3086454" cy="3952928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81C065F0-0F48-4D04-B6F1-3B57890B661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403" t="1976" r="26544" b="25726"/>
          <a:stretch/>
        </p:blipFill>
        <p:spPr>
          <a:xfrm>
            <a:off x="3588403" y="707739"/>
            <a:ext cx="4969474" cy="3541890"/>
          </a:xfrm>
          <a:prstGeom prst="rect">
            <a:avLst/>
          </a:prstGeom>
        </p:spPr>
      </p:pic>
      <p:sp>
        <p:nvSpPr>
          <p:cNvPr id="38" name="TextBox 48">
            <a:extLst>
              <a:ext uri="{FF2B5EF4-FFF2-40B4-BE49-F238E27FC236}">
                <a16:creationId xmlns:a16="http://schemas.microsoft.com/office/drawing/2014/main" id="{7548A33E-CEB5-4855-A17E-C9B8D41459BA}"/>
              </a:ext>
            </a:extLst>
          </p:cNvPr>
          <p:cNvSpPr txBox="1"/>
          <p:nvPr/>
        </p:nvSpPr>
        <p:spPr>
          <a:xfrm>
            <a:off x="5255580" y="4573376"/>
            <a:ext cx="1547218" cy="419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129" b="1" kern="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管理员模块</a:t>
            </a:r>
            <a:endParaRPr lang="en-US" sz="2129" b="1" kern="0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48">
            <a:extLst>
              <a:ext uri="{FF2B5EF4-FFF2-40B4-BE49-F238E27FC236}">
                <a16:creationId xmlns:a16="http://schemas.microsoft.com/office/drawing/2014/main" id="{7A3332DF-021A-431E-8023-9CB968BC44E7}"/>
              </a:ext>
            </a:extLst>
          </p:cNvPr>
          <p:cNvSpPr txBox="1"/>
          <p:nvPr/>
        </p:nvSpPr>
        <p:spPr>
          <a:xfrm>
            <a:off x="9687857" y="4573376"/>
            <a:ext cx="1281120" cy="419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761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129" b="1" kern="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教师模块</a:t>
            </a:r>
            <a:endParaRPr lang="en-US" sz="2129" b="1" kern="0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B0DAFB4-A9EF-4F6F-A969-C05BB14E45A6}"/>
              </a:ext>
            </a:extLst>
          </p:cNvPr>
          <p:cNvSpPr/>
          <p:nvPr/>
        </p:nvSpPr>
        <p:spPr>
          <a:xfrm>
            <a:off x="9918400" y="5254663"/>
            <a:ext cx="1797463" cy="83984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学生信息管理</a:t>
            </a:r>
            <a:r>
              <a:rPr lang="en-US" altLang="zh-CN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  </a:t>
            </a: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试卷管理      </a:t>
            </a:r>
            <a:endParaRPr lang="en-US" altLang="zh-CN" sz="1400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defTabSz="1216817">
              <a:lnSpc>
                <a:spcPct val="120000"/>
              </a:lnSpc>
              <a:spcBef>
                <a:spcPct val="20000"/>
              </a:spcBef>
            </a:pPr>
            <a:r>
              <a:rPr lang="zh-CN" altLang="en-US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试题管理</a:t>
            </a:r>
            <a:endParaRPr lang="en-US" altLang="zh-CN" sz="1400" dirty="0">
              <a:solidFill>
                <a:srgbClr val="445469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1DA6B397-7E8E-4D41-AE58-4BA7A799101C}"/>
              </a:ext>
            </a:extLst>
          </p:cNvPr>
          <p:cNvGrpSpPr/>
          <p:nvPr/>
        </p:nvGrpSpPr>
        <p:grpSpPr>
          <a:xfrm>
            <a:off x="1020925" y="5318199"/>
            <a:ext cx="201965" cy="205727"/>
            <a:chOff x="5093145" y="2955418"/>
            <a:chExt cx="1642110" cy="1642109"/>
          </a:xfrm>
        </p:grpSpPr>
        <p:sp>
          <p:nvSpPr>
            <p:cNvPr id="17" name="Oval 47">
              <a:extLst>
                <a:ext uri="{FF2B5EF4-FFF2-40B4-BE49-F238E27FC236}">
                  <a16:creationId xmlns:a16="http://schemas.microsoft.com/office/drawing/2014/main" id="{1E3DB7BB-117B-4E54-A980-CFF5630151B9}"/>
                </a:ext>
              </a:extLst>
            </p:cNvPr>
            <p:cNvSpPr/>
            <p:nvPr/>
          </p:nvSpPr>
          <p:spPr bwMode="auto">
            <a:xfrm>
              <a:off x="5093145" y="2955418"/>
              <a:ext cx="1642110" cy="1642109"/>
            </a:xfrm>
            <a:prstGeom prst="ellipse">
              <a:avLst/>
            </a:prstGeom>
            <a:solidFill>
              <a:srgbClr val="03715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8" name="Freeform 122">
              <a:extLst>
                <a:ext uri="{FF2B5EF4-FFF2-40B4-BE49-F238E27FC236}">
                  <a16:creationId xmlns:a16="http://schemas.microsoft.com/office/drawing/2014/main" id="{8A217C72-A815-4C9F-888F-130008F13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30" y="3508946"/>
              <a:ext cx="569945" cy="569945"/>
            </a:xfrm>
            <a:custGeom>
              <a:avLst/>
              <a:gdLst>
                <a:gd name="T0" fmla="*/ 268 w 290"/>
                <a:gd name="T1" fmla="*/ 181 h 290"/>
                <a:gd name="T2" fmla="*/ 217 w 290"/>
                <a:gd name="T3" fmla="*/ 186 h 290"/>
                <a:gd name="T4" fmla="*/ 159 w 290"/>
                <a:gd name="T5" fmla="*/ 127 h 290"/>
                <a:gd name="T6" fmla="*/ 287 w 290"/>
                <a:gd name="T7" fmla="*/ 50 h 290"/>
                <a:gd name="T8" fmla="*/ 265 w 290"/>
                <a:gd name="T9" fmla="*/ 28 h 290"/>
                <a:gd name="T10" fmla="*/ 101 w 290"/>
                <a:gd name="T11" fmla="*/ 70 h 290"/>
                <a:gd name="T12" fmla="*/ 41 w 290"/>
                <a:gd name="T13" fmla="*/ 9 h 290"/>
                <a:gd name="T14" fmla="*/ 9 w 290"/>
                <a:gd name="T15" fmla="*/ 9 h 290"/>
                <a:gd name="T16" fmla="*/ 9 w 290"/>
                <a:gd name="T17" fmla="*/ 41 h 290"/>
                <a:gd name="T18" fmla="*/ 70 w 290"/>
                <a:gd name="T19" fmla="*/ 101 h 290"/>
                <a:gd name="T20" fmla="*/ 28 w 290"/>
                <a:gd name="T21" fmla="*/ 265 h 290"/>
                <a:gd name="T22" fmla="*/ 50 w 290"/>
                <a:gd name="T23" fmla="*/ 287 h 290"/>
                <a:gd name="T24" fmla="*/ 127 w 290"/>
                <a:gd name="T25" fmla="*/ 159 h 290"/>
                <a:gd name="T26" fmla="*/ 185 w 290"/>
                <a:gd name="T27" fmla="*/ 217 h 290"/>
                <a:gd name="T28" fmla="*/ 181 w 290"/>
                <a:gd name="T29" fmla="*/ 269 h 290"/>
                <a:gd name="T30" fmla="*/ 203 w 290"/>
                <a:gd name="T31" fmla="*/ 290 h 290"/>
                <a:gd name="T32" fmla="*/ 234 w 290"/>
                <a:gd name="T33" fmla="*/ 234 h 290"/>
                <a:gd name="T34" fmla="*/ 290 w 290"/>
                <a:gd name="T35" fmla="*/ 203 h 290"/>
                <a:gd name="T36" fmla="*/ 268 w 290"/>
                <a:gd name="T37" fmla="*/ 18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06E89232-7B45-423F-8A8F-0B9B1285636E}"/>
              </a:ext>
            </a:extLst>
          </p:cNvPr>
          <p:cNvGrpSpPr/>
          <p:nvPr/>
        </p:nvGrpSpPr>
        <p:grpSpPr>
          <a:xfrm>
            <a:off x="1040297" y="5620678"/>
            <a:ext cx="201965" cy="205727"/>
            <a:chOff x="5093145" y="2955418"/>
            <a:chExt cx="1642110" cy="1642109"/>
          </a:xfrm>
        </p:grpSpPr>
        <p:sp>
          <p:nvSpPr>
            <p:cNvPr id="23" name="Oval 47">
              <a:extLst>
                <a:ext uri="{FF2B5EF4-FFF2-40B4-BE49-F238E27FC236}">
                  <a16:creationId xmlns:a16="http://schemas.microsoft.com/office/drawing/2014/main" id="{76A4A1B2-174B-4A4A-9B9E-A77097C72ECF}"/>
                </a:ext>
              </a:extLst>
            </p:cNvPr>
            <p:cNvSpPr/>
            <p:nvPr/>
          </p:nvSpPr>
          <p:spPr bwMode="auto">
            <a:xfrm>
              <a:off x="5093145" y="2955418"/>
              <a:ext cx="1642110" cy="1642109"/>
            </a:xfrm>
            <a:prstGeom prst="ellipse">
              <a:avLst/>
            </a:prstGeom>
            <a:solidFill>
              <a:srgbClr val="03715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4" name="Freeform 122">
              <a:extLst>
                <a:ext uri="{FF2B5EF4-FFF2-40B4-BE49-F238E27FC236}">
                  <a16:creationId xmlns:a16="http://schemas.microsoft.com/office/drawing/2014/main" id="{F9A0B2EC-73B9-4000-A162-2593A8948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30" y="3508946"/>
              <a:ext cx="569945" cy="569945"/>
            </a:xfrm>
            <a:custGeom>
              <a:avLst/>
              <a:gdLst>
                <a:gd name="T0" fmla="*/ 268 w 290"/>
                <a:gd name="T1" fmla="*/ 181 h 290"/>
                <a:gd name="T2" fmla="*/ 217 w 290"/>
                <a:gd name="T3" fmla="*/ 186 h 290"/>
                <a:gd name="T4" fmla="*/ 159 w 290"/>
                <a:gd name="T5" fmla="*/ 127 h 290"/>
                <a:gd name="T6" fmla="*/ 287 w 290"/>
                <a:gd name="T7" fmla="*/ 50 h 290"/>
                <a:gd name="T8" fmla="*/ 265 w 290"/>
                <a:gd name="T9" fmla="*/ 28 h 290"/>
                <a:gd name="T10" fmla="*/ 101 w 290"/>
                <a:gd name="T11" fmla="*/ 70 h 290"/>
                <a:gd name="T12" fmla="*/ 41 w 290"/>
                <a:gd name="T13" fmla="*/ 9 h 290"/>
                <a:gd name="T14" fmla="*/ 9 w 290"/>
                <a:gd name="T15" fmla="*/ 9 h 290"/>
                <a:gd name="T16" fmla="*/ 9 w 290"/>
                <a:gd name="T17" fmla="*/ 41 h 290"/>
                <a:gd name="T18" fmla="*/ 70 w 290"/>
                <a:gd name="T19" fmla="*/ 101 h 290"/>
                <a:gd name="T20" fmla="*/ 28 w 290"/>
                <a:gd name="T21" fmla="*/ 265 h 290"/>
                <a:gd name="T22" fmla="*/ 50 w 290"/>
                <a:gd name="T23" fmla="*/ 287 h 290"/>
                <a:gd name="T24" fmla="*/ 127 w 290"/>
                <a:gd name="T25" fmla="*/ 159 h 290"/>
                <a:gd name="T26" fmla="*/ 185 w 290"/>
                <a:gd name="T27" fmla="*/ 217 h 290"/>
                <a:gd name="T28" fmla="*/ 181 w 290"/>
                <a:gd name="T29" fmla="*/ 269 h 290"/>
                <a:gd name="T30" fmla="*/ 203 w 290"/>
                <a:gd name="T31" fmla="*/ 290 h 290"/>
                <a:gd name="T32" fmla="*/ 234 w 290"/>
                <a:gd name="T33" fmla="*/ 234 h 290"/>
                <a:gd name="T34" fmla="*/ 290 w 290"/>
                <a:gd name="T35" fmla="*/ 203 h 290"/>
                <a:gd name="T36" fmla="*/ 268 w 290"/>
                <a:gd name="T37" fmla="*/ 18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CE1F16D-CC75-4358-8FD9-EC2A98642249}"/>
              </a:ext>
            </a:extLst>
          </p:cNvPr>
          <p:cNvGrpSpPr/>
          <p:nvPr/>
        </p:nvGrpSpPr>
        <p:grpSpPr>
          <a:xfrm>
            <a:off x="4629794" y="5280313"/>
            <a:ext cx="201965" cy="205727"/>
            <a:chOff x="5093145" y="2955418"/>
            <a:chExt cx="1642110" cy="1642109"/>
          </a:xfrm>
        </p:grpSpPr>
        <p:sp>
          <p:nvSpPr>
            <p:cNvPr id="26" name="Oval 47">
              <a:extLst>
                <a:ext uri="{FF2B5EF4-FFF2-40B4-BE49-F238E27FC236}">
                  <a16:creationId xmlns:a16="http://schemas.microsoft.com/office/drawing/2014/main" id="{F8377A1F-769A-49A6-B66A-3D8EC30A980A}"/>
                </a:ext>
              </a:extLst>
            </p:cNvPr>
            <p:cNvSpPr/>
            <p:nvPr/>
          </p:nvSpPr>
          <p:spPr bwMode="auto">
            <a:xfrm>
              <a:off x="5093145" y="2955418"/>
              <a:ext cx="1642110" cy="1642109"/>
            </a:xfrm>
            <a:prstGeom prst="ellipse">
              <a:avLst/>
            </a:prstGeom>
            <a:solidFill>
              <a:srgbClr val="03715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7" name="Freeform 122">
              <a:extLst>
                <a:ext uri="{FF2B5EF4-FFF2-40B4-BE49-F238E27FC236}">
                  <a16:creationId xmlns:a16="http://schemas.microsoft.com/office/drawing/2014/main" id="{3E20EA68-3DBA-4289-871F-22B66B757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30" y="3508946"/>
              <a:ext cx="569945" cy="569945"/>
            </a:xfrm>
            <a:custGeom>
              <a:avLst/>
              <a:gdLst>
                <a:gd name="T0" fmla="*/ 268 w 290"/>
                <a:gd name="T1" fmla="*/ 181 h 290"/>
                <a:gd name="T2" fmla="*/ 217 w 290"/>
                <a:gd name="T3" fmla="*/ 186 h 290"/>
                <a:gd name="T4" fmla="*/ 159 w 290"/>
                <a:gd name="T5" fmla="*/ 127 h 290"/>
                <a:gd name="T6" fmla="*/ 287 w 290"/>
                <a:gd name="T7" fmla="*/ 50 h 290"/>
                <a:gd name="T8" fmla="*/ 265 w 290"/>
                <a:gd name="T9" fmla="*/ 28 h 290"/>
                <a:gd name="T10" fmla="*/ 101 w 290"/>
                <a:gd name="T11" fmla="*/ 70 h 290"/>
                <a:gd name="T12" fmla="*/ 41 w 290"/>
                <a:gd name="T13" fmla="*/ 9 h 290"/>
                <a:gd name="T14" fmla="*/ 9 w 290"/>
                <a:gd name="T15" fmla="*/ 9 h 290"/>
                <a:gd name="T16" fmla="*/ 9 w 290"/>
                <a:gd name="T17" fmla="*/ 41 h 290"/>
                <a:gd name="T18" fmla="*/ 70 w 290"/>
                <a:gd name="T19" fmla="*/ 101 h 290"/>
                <a:gd name="T20" fmla="*/ 28 w 290"/>
                <a:gd name="T21" fmla="*/ 265 h 290"/>
                <a:gd name="T22" fmla="*/ 50 w 290"/>
                <a:gd name="T23" fmla="*/ 287 h 290"/>
                <a:gd name="T24" fmla="*/ 127 w 290"/>
                <a:gd name="T25" fmla="*/ 159 h 290"/>
                <a:gd name="T26" fmla="*/ 185 w 290"/>
                <a:gd name="T27" fmla="*/ 217 h 290"/>
                <a:gd name="T28" fmla="*/ 181 w 290"/>
                <a:gd name="T29" fmla="*/ 269 h 290"/>
                <a:gd name="T30" fmla="*/ 203 w 290"/>
                <a:gd name="T31" fmla="*/ 290 h 290"/>
                <a:gd name="T32" fmla="*/ 234 w 290"/>
                <a:gd name="T33" fmla="*/ 234 h 290"/>
                <a:gd name="T34" fmla="*/ 290 w 290"/>
                <a:gd name="T35" fmla="*/ 203 h 290"/>
                <a:gd name="T36" fmla="*/ 268 w 290"/>
                <a:gd name="T37" fmla="*/ 18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49750EDB-956C-465D-83C6-B0FE248115E6}"/>
              </a:ext>
            </a:extLst>
          </p:cNvPr>
          <p:cNvGrpSpPr/>
          <p:nvPr/>
        </p:nvGrpSpPr>
        <p:grpSpPr>
          <a:xfrm>
            <a:off x="4631381" y="5582791"/>
            <a:ext cx="201965" cy="205727"/>
            <a:chOff x="5093145" y="2955418"/>
            <a:chExt cx="1642110" cy="1642109"/>
          </a:xfrm>
        </p:grpSpPr>
        <p:sp>
          <p:nvSpPr>
            <p:cNvPr id="29" name="Oval 47">
              <a:extLst>
                <a:ext uri="{FF2B5EF4-FFF2-40B4-BE49-F238E27FC236}">
                  <a16:creationId xmlns:a16="http://schemas.microsoft.com/office/drawing/2014/main" id="{94E17BC4-2533-430D-BE2D-7C03B9EB9BC3}"/>
                </a:ext>
              </a:extLst>
            </p:cNvPr>
            <p:cNvSpPr/>
            <p:nvPr/>
          </p:nvSpPr>
          <p:spPr bwMode="auto">
            <a:xfrm>
              <a:off x="5093145" y="2955418"/>
              <a:ext cx="1642110" cy="1642109"/>
            </a:xfrm>
            <a:prstGeom prst="ellipse">
              <a:avLst/>
            </a:prstGeom>
            <a:solidFill>
              <a:srgbClr val="03715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34" name="Freeform 122">
              <a:extLst>
                <a:ext uri="{FF2B5EF4-FFF2-40B4-BE49-F238E27FC236}">
                  <a16:creationId xmlns:a16="http://schemas.microsoft.com/office/drawing/2014/main" id="{035155AA-A32C-4E58-A93A-179C61576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30" y="3508946"/>
              <a:ext cx="569945" cy="569945"/>
            </a:xfrm>
            <a:custGeom>
              <a:avLst/>
              <a:gdLst>
                <a:gd name="T0" fmla="*/ 268 w 290"/>
                <a:gd name="T1" fmla="*/ 181 h 290"/>
                <a:gd name="T2" fmla="*/ 217 w 290"/>
                <a:gd name="T3" fmla="*/ 186 h 290"/>
                <a:gd name="T4" fmla="*/ 159 w 290"/>
                <a:gd name="T5" fmla="*/ 127 h 290"/>
                <a:gd name="T6" fmla="*/ 287 w 290"/>
                <a:gd name="T7" fmla="*/ 50 h 290"/>
                <a:gd name="T8" fmla="*/ 265 w 290"/>
                <a:gd name="T9" fmla="*/ 28 h 290"/>
                <a:gd name="T10" fmla="*/ 101 w 290"/>
                <a:gd name="T11" fmla="*/ 70 h 290"/>
                <a:gd name="T12" fmla="*/ 41 w 290"/>
                <a:gd name="T13" fmla="*/ 9 h 290"/>
                <a:gd name="T14" fmla="*/ 9 w 290"/>
                <a:gd name="T15" fmla="*/ 9 h 290"/>
                <a:gd name="T16" fmla="*/ 9 w 290"/>
                <a:gd name="T17" fmla="*/ 41 h 290"/>
                <a:gd name="T18" fmla="*/ 70 w 290"/>
                <a:gd name="T19" fmla="*/ 101 h 290"/>
                <a:gd name="T20" fmla="*/ 28 w 290"/>
                <a:gd name="T21" fmla="*/ 265 h 290"/>
                <a:gd name="T22" fmla="*/ 50 w 290"/>
                <a:gd name="T23" fmla="*/ 287 h 290"/>
                <a:gd name="T24" fmla="*/ 127 w 290"/>
                <a:gd name="T25" fmla="*/ 159 h 290"/>
                <a:gd name="T26" fmla="*/ 185 w 290"/>
                <a:gd name="T27" fmla="*/ 217 h 290"/>
                <a:gd name="T28" fmla="*/ 181 w 290"/>
                <a:gd name="T29" fmla="*/ 269 h 290"/>
                <a:gd name="T30" fmla="*/ 203 w 290"/>
                <a:gd name="T31" fmla="*/ 290 h 290"/>
                <a:gd name="T32" fmla="*/ 234 w 290"/>
                <a:gd name="T33" fmla="*/ 234 h 290"/>
                <a:gd name="T34" fmla="*/ 290 w 290"/>
                <a:gd name="T35" fmla="*/ 203 h 290"/>
                <a:gd name="T36" fmla="*/ 268 w 290"/>
                <a:gd name="T37" fmla="*/ 18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25CD7B09-5502-414A-A5FA-A5C34770A442}"/>
              </a:ext>
            </a:extLst>
          </p:cNvPr>
          <p:cNvGrpSpPr/>
          <p:nvPr/>
        </p:nvGrpSpPr>
        <p:grpSpPr>
          <a:xfrm>
            <a:off x="6155980" y="5280314"/>
            <a:ext cx="201965" cy="205727"/>
            <a:chOff x="5093145" y="2955418"/>
            <a:chExt cx="1642110" cy="1642109"/>
          </a:xfrm>
        </p:grpSpPr>
        <p:sp>
          <p:nvSpPr>
            <p:cNvPr id="41" name="Oval 47">
              <a:extLst>
                <a:ext uri="{FF2B5EF4-FFF2-40B4-BE49-F238E27FC236}">
                  <a16:creationId xmlns:a16="http://schemas.microsoft.com/office/drawing/2014/main" id="{05DF2132-A089-4A4F-A4F2-2D74516C5D9D}"/>
                </a:ext>
              </a:extLst>
            </p:cNvPr>
            <p:cNvSpPr/>
            <p:nvPr/>
          </p:nvSpPr>
          <p:spPr bwMode="auto">
            <a:xfrm>
              <a:off x="5093145" y="2955418"/>
              <a:ext cx="1642110" cy="1642109"/>
            </a:xfrm>
            <a:prstGeom prst="ellipse">
              <a:avLst/>
            </a:prstGeom>
            <a:solidFill>
              <a:srgbClr val="03715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42" name="Freeform 122">
              <a:extLst>
                <a:ext uri="{FF2B5EF4-FFF2-40B4-BE49-F238E27FC236}">
                  <a16:creationId xmlns:a16="http://schemas.microsoft.com/office/drawing/2014/main" id="{2E8F61B5-655A-40F3-AF41-20C364A58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30" y="3508946"/>
              <a:ext cx="569945" cy="569945"/>
            </a:xfrm>
            <a:custGeom>
              <a:avLst/>
              <a:gdLst>
                <a:gd name="T0" fmla="*/ 268 w 290"/>
                <a:gd name="T1" fmla="*/ 181 h 290"/>
                <a:gd name="T2" fmla="*/ 217 w 290"/>
                <a:gd name="T3" fmla="*/ 186 h 290"/>
                <a:gd name="T4" fmla="*/ 159 w 290"/>
                <a:gd name="T5" fmla="*/ 127 h 290"/>
                <a:gd name="T6" fmla="*/ 287 w 290"/>
                <a:gd name="T7" fmla="*/ 50 h 290"/>
                <a:gd name="T8" fmla="*/ 265 w 290"/>
                <a:gd name="T9" fmla="*/ 28 h 290"/>
                <a:gd name="T10" fmla="*/ 101 w 290"/>
                <a:gd name="T11" fmla="*/ 70 h 290"/>
                <a:gd name="T12" fmla="*/ 41 w 290"/>
                <a:gd name="T13" fmla="*/ 9 h 290"/>
                <a:gd name="T14" fmla="*/ 9 w 290"/>
                <a:gd name="T15" fmla="*/ 9 h 290"/>
                <a:gd name="T16" fmla="*/ 9 w 290"/>
                <a:gd name="T17" fmla="*/ 41 h 290"/>
                <a:gd name="T18" fmla="*/ 70 w 290"/>
                <a:gd name="T19" fmla="*/ 101 h 290"/>
                <a:gd name="T20" fmla="*/ 28 w 290"/>
                <a:gd name="T21" fmla="*/ 265 h 290"/>
                <a:gd name="T22" fmla="*/ 50 w 290"/>
                <a:gd name="T23" fmla="*/ 287 h 290"/>
                <a:gd name="T24" fmla="*/ 127 w 290"/>
                <a:gd name="T25" fmla="*/ 159 h 290"/>
                <a:gd name="T26" fmla="*/ 185 w 290"/>
                <a:gd name="T27" fmla="*/ 217 h 290"/>
                <a:gd name="T28" fmla="*/ 181 w 290"/>
                <a:gd name="T29" fmla="*/ 269 h 290"/>
                <a:gd name="T30" fmla="*/ 203 w 290"/>
                <a:gd name="T31" fmla="*/ 290 h 290"/>
                <a:gd name="T32" fmla="*/ 234 w 290"/>
                <a:gd name="T33" fmla="*/ 234 h 290"/>
                <a:gd name="T34" fmla="*/ 290 w 290"/>
                <a:gd name="T35" fmla="*/ 203 h 290"/>
                <a:gd name="T36" fmla="*/ 268 w 290"/>
                <a:gd name="T37" fmla="*/ 18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95DCE7C0-74A2-486E-A7EE-EC2C3FCD3FAB}"/>
              </a:ext>
            </a:extLst>
          </p:cNvPr>
          <p:cNvGrpSpPr/>
          <p:nvPr/>
        </p:nvGrpSpPr>
        <p:grpSpPr>
          <a:xfrm>
            <a:off x="6155979" y="5582791"/>
            <a:ext cx="201965" cy="205727"/>
            <a:chOff x="5093145" y="2955418"/>
            <a:chExt cx="1642110" cy="1642109"/>
          </a:xfrm>
        </p:grpSpPr>
        <p:sp>
          <p:nvSpPr>
            <p:cNvPr id="44" name="Oval 47">
              <a:extLst>
                <a:ext uri="{FF2B5EF4-FFF2-40B4-BE49-F238E27FC236}">
                  <a16:creationId xmlns:a16="http://schemas.microsoft.com/office/drawing/2014/main" id="{C8182744-C836-4954-87F1-90539175C59C}"/>
                </a:ext>
              </a:extLst>
            </p:cNvPr>
            <p:cNvSpPr/>
            <p:nvPr/>
          </p:nvSpPr>
          <p:spPr bwMode="auto">
            <a:xfrm>
              <a:off x="5093145" y="2955418"/>
              <a:ext cx="1642110" cy="1642109"/>
            </a:xfrm>
            <a:prstGeom prst="ellipse">
              <a:avLst/>
            </a:prstGeom>
            <a:solidFill>
              <a:srgbClr val="03715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45" name="Freeform 122">
              <a:extLst>
                <a:ext uri="{FF2B5EF4-FFF2-40B4-BE49-F238E27FC236}">
                  <a16:creationId xmlns:a16="http://schemas.microsoft.com/office/drawing/2014/main" id="{A4F68A24-DDA2-4A74-BEB4-26386EB94A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30" y="3508946"/>
              <a:ext cx="569945" cy="569945"/>
            </a:xfrm>
            <a:custGeom>
              <a:avLst/>
              <a:gdLst>
                <a:gd name="T0" fmla="*/ 268 w 290"/>
                <a:gd name="T1" fmla="*/ 181 h 290"/>
                <a:gd name="T2" fmla="*/ 217 w 290"/>
                <a:gd name="T3" fmla="*/ 186 h 290"/>
                <a:gd name="T4" fmla="*/ 159 w 290"/>
                <a:gd name="T5" fmla="*/ 127 h 290"/>
                <a:gd name="T6" fmla="*/ 287 w 290"/>
                <a:gd name="T7" fmla="*/ 50 h 290"/>
                <a:gd name="T8" fmla="*/ 265 w 290"/>
                <a:gd name="T9" fmla="*/ 28 h 290"/>
                <a:gd name="T10" fmla="*/ 101 w 290"/>
                <a:gd name="T11" fmla="*/ 70 h 290"/>
                <a:gd name="T12" fmla="*/ 41 w 290"/>
                <a:gd name="T13" fmla="*/ 9 h 290"/>
                <a:gd name="T14" fmla="*/ 9 w 290"/>
                <a:gd name="T15" fmla="*/ 9 h 290"/>
                <a:gd name="T16" fmla="*/ 9 w 290"/>
                <a:gd name="T17" fmla="*/ 41 h 290"/>
                <a:gd name="T18" fmla="*/ 70 w 290"/>
                <a:gd name="T19" fmla="*/ 101 h 290"/>
                <a:gd name="T20" fmla="*/ 28 w 290"/>
                <a:gd name="T21" fmla="*/ 265 h 290"/>
                <a:gd name="T22" fmla="*/ 50 w 290"/>
                <a:gd name="T23" fmla="*/ 287 h 290"/>
                <a:gd name="T24" fmla="*/ 127 w 290"/>
                <a:gd name="T25" fmla="*/ 159 h 290"/>
                <a:gd name="T26" fmla="*/ 185 w 290"/>
                <a:gd name="T27" fmla="*/ 217 h 290"/>
                <a:gd name="T28" fmla="*/ 181 w 290"/>
                <a:gd name="T29" fmla="*/ 269 h 290"/>
                <a:gd name="T30" fmla="*/ 203 w 290"/>
                <a:gd name="T31" fmla="*/ 290 h 290"/>
                <a:gd name="T32" fmla="*/ 234 w 290"/>
                <a:gd name="T33" fmla="*/ 234 h 290"/>
                <a:gd name="T34" fmla="*/ 290 w 290"/>
                <a:gd name="T35" fmla="*/ 203 h 290"/>
                <a:gd name="T36" fmla="*/ 268 w 290"/>
                <a:gd name="T37" fmla="*/ 18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2763D0C7-D7B9-409E-8D0D-B1A011919D1D}"/>
              </a:ext>
            </a:extLst>
          </p:cNvPr>
          <p:cNvGrpSpPr/>
          <p:nvPr/>
        </p:nvGrpSpPr>
        <p:grpSpPr>
          <a:xfrm>
            <a:off x="9646929" y="5289039"/>
            <a:ext cx="201965" cy="205727"/>
            <a:chOff x="5093145" y="2955418"/>
            <a:chExt cx="1642110" cy="1642109"/>
          </a:xfrm>
        </p:grpSpPr>
        <p:sp>
          <p:nvSpPr>
            <p:cNvPr id="47" name="Oval 47">
              <a:extLst>
                <a:ext uri="{FF2B5EF4-FFF2-40B4-BE49-F238E27FC236}">
                  <a16:creationId xmlns:a16="http://schemas.microsoft.com/office/drawing/2014/main" id="{8BC94118-FA30-4C52-9B44-6A4A975ACB52}"/>
                </a:ext>
              </a:extLst>
            </p:cNvPr>
            <p:cNvSpPr/>
            <p:nvPr/>
          </p:nvSpPr>
          <p:spPr bwMode="auto">
            <a:xfrm>
              <a:off x="5093145" y="2955418"/>
              <a:ext cx="1642110" cy="1642109"/>
            </a:xfrm>
            <a:prstGeom prst="ellipse">
              <a:avLst/>
            </a:prstGeom>
            <a:solidFill>
              <a:srgbClr val="03715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48" name="Freeform 122">
              <a:extLst>
                <a:ext uri="{FF2B5EF4-FFF2-40B4-BE49-F238E27FC236}">
                  <a16:creationId xmlns:a16="http://schemas.microsoft.com/office/drawing/2014/main" id="{200A6C86-F049-4B28-B7F6-F024CB7A39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30" y="3508946"/>
              <a:ext cx="569945" cy="569945"/>
            </a:xfrm>
            <a:custGeom>
              <a:avLst/>
              <a:gdLst>
                <a:gd name="T0" fmla="*/ 268 w 290"/>
                <a:gd name="T1" fmla="*/ 181 h 290"/>
                <a:gd name="T2" fmla="*/ 217 w 290"/>
                <a:gd name="T3" fmla="*/ 186 h 290"/>
                <a:gd name="T4" fmla="*/ 159 w 290"/>
                <a:gd name="T5" fmla="*/ 127 h 290"/>
                <a:gd name="T6" fmla="*/ 287 w 290"/>
                <a:gd name="T7" fmla="*/ 50 h 290"/>
                <a:gd name="T8" fmla="*/ 265 w 290"/>
                <a:gd name="T9" fmla="*/ 28 h 290"/>
                <a:gd name="T10" fmla="*/ 101 w 290"/>
                <a:gd name="T11" fmla="*/ 70 h 290"/>
                <a:gd name="T12" fmla="*/ 41 w 290"/>
                <a:gd name="T13" fmla="*/ 9 h 290"/>
                <a:gd name="T14" fmla="*/ 9 w 290"/>
                <a:gd name="T15" fmla="*/ 9 h 290"/>
                <a:gd name="T16" fmla="*/ 9 w 290"/>
                <a:gd name="T17" fmla="*/ 41 h 290"/>
                <a:gd name="T18" fmla="*/ 70 w 290"/>
                <a:gd name="T19" fmla="*/ 101 h 290"/>
                <a:gd name="T20" fmla="*/ 28 w 290"/>
                <a:gd name="T21" fmla="*/ 265 h 290"/>
                <a:gd name="T22" fmla="*/ 50 w 290"/>
                <a:gd name="T23" fmla="*/ 287 h 290"/>
                <a:gd name="T24" fmla="*/ 127 w 290"/>
                <a:gd name="T25" fmla="*/ 159 h 290"/>
                <a:gd name="T26" fmla="*/ 185 w 290"/>
                <a:gd name="T27" fmla="*/ 217 h 290"/>
                <a:gd name="T28" fmla="*/ 181 w 290"/>
                <a:gd name="T29" fmla="*/ 269 h 290"/>
                <a:gd name="T30" fmla="*/ 203 w 290"/>
                <a:gd name="T31" fmla="*/ 290 h 290"/>
                <a:gd name="T32" fmla="*/ 234 w 290"/>
                <a:gd name="T33" fmla="*/ 234 h 290"/>
                <a:gd name="T34" fmla="*/ 290 w 290"/>
                <a:gd name="T35" fmla="*/ 203 h 290"/>
                <a:gd name="T36" fmla="*/ 268 w 290"/>
                <a:gd name="T37" fmla="*/ 18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8A25E77F-B347-4982-A02D-13516293D5AC}"/>
              </a:ext>
            </a:extLst>
          </p:cNvPr>
          <p:cNvGrpSpPr/>
          <p:nvPr/>
        </p:nvGrpSpPr>
        <p:grpSpPr>
          <a:xfrm>
            <a:off x="9646928" y="5587160"/>
            <a:ext cx="201965" cy="205727"/>
            <a:chOff x="5093145" y="2955418"/>
            <a:chExt cx="1642110" cy="1642109"/>
          </a:xfrm>
        </p:grpSpPr>
        <p:sp>
          <p:nvSpPr>
            <p:cNvPr id="50" name="Oval 47">
              <a:extLst>
                <a:ext uri="{FF2B5EF4-FFF2-40B4-BE49-F238E27FC236}">
                  <a16:creationId xmlns:a16="http://schemas.microsoft.com/office/drawing/2014/main" id="{87C072BC-B2F6-4930-9EFD-52F0A257220E}"/>
                </a:ext>
              </a:extLst>
            </p:cNvPr>
            <p:cNvSpPr/>
            <p:nvPr/>
          </p:nvSpPr>
          <p:spPr bwMode="auto">
            <a:xfrm>
              <a:off x="5093145" y="2955418"/>
              <a:ext cx="1642110" cy="1642109"/>
            </a:xfrm>
            <a:prstGeom prst="ellipse">
              <a:avLst/>
            </a:prstGeom>
            <a:solidFill>
              <a:srgbClr val="03715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51" name="Freeform 122">
              <a:extLst>
                <a:ext uri="{FF2B5EF4-FFF2-40B4-BE49-F238E27FC236}">
                  <a16:creationId xmlns:a16="http://schemas.microsoft.com/office/drawing/2014/main" id="{446C9C7F-06BD-4DB7-BB0A-F6216BEF48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30" y="3508946"/>
              <a:ext cx="569945" cy="569945"/>
            </a:xfrm>
            <a:custGeom>
              <a:avLst/>
              <a:gdLst>
                <a:gd name="T0" fmla="*/ 268 w 290"/>
                <a:gd name="T1" fmla="*/ 181 h 290"/>
                <a:gd name="T2" fmla="*/ 217 w 290"/>
                <a:gd name="T3" fmla="*/ 186 h 290"/>
                <a:gd name="T4" fmla="*/ 159 w 290"/>
                <a:gd name="T5" fmla="*/ 127 h 290"/>
                <a:gd name="T6" fmla="*/ 287 w 290"/>
                <a:gd name="T7" fmla="*/ 50 h 290"/>
                <a:gd name="T8" fmla="*/ 265 w 290"/>
                <a:gd name="T9" fmla="*/ 28 h 290"/>
                <a:gd name="T10" fmla="*/ 101 w 290"/>
                <a:gd name="T11" fmla="*/ 70 h 290"/>
                <a:gd name="T12" fmla="*/ 41 w 290"/>
                <a:gd name="T13" fmla="*/ 9 h 290"/>
                <a:gd name="T14" fmla="*/ 9 w 290"/>
                <a:gd name="T15" fmla="*/ 9 h 290"/>
                <a:gd name="T16" fmla="*/ 9 w 290"/>
                <a:gd name="T17" fmla="*/ 41 h 290"/>
                <a:gd name="T18" fmla="*/ 70 w 290"/>
                <a:gd name="T19" fmla="*/ 101 h 290"/>
                <a:gd name="T20" fmla="*/ 28 w 290"/>
                <a:gd name="T21" fmla="*/ 265 h 290"/>
                <a:gd name="T22" fmla="*/ 50 w 290"/>
                <a:gd name="T23" fmla="*/ 287 h 290"/>
                <a:gd name="T24" fmla="*/ 127 w 290"/>
                <a:gd name="T25" fmla="*/ 159 h 290"/>
                <a:gd name="T26" fmla="*/ 185 w 290"/>
                <a:gd name="T27" fmla="*/ 217 h 290"/>
                <a:gd name="T28" fmla="*/ 181 w 290"/>
                <a:gd name="T29" fmla="*/ 269 h 290"/>
                <a:gd name="T30" fmla="*/ 203 w 290"/>
                <a:gd name="T31" fmla="*/ 290 h 290"/>
                <a:gd name="T32" fmla="*/ 234 w 290"/>
                <a:gd name="T33" fmla="*/ 234 h 290"/>
                <a:gd name="T34" fmla="*/ 290 w 290"/>
                <a:gd name="T35" fmla="*/ 203 h 290"/>
                <a:gd name="T36" fmla="*/ 268 w 290"/>
                <a:gd name="T37" fmla="*/ 18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EFA32CAF-8ADF-4533-9755-F94550924E0D}"/>
              </a:ext>
            </a:extLst>
          </p:cNvPr>
          <p:cNvGrpSpPr/>
          <p:nvPr/>
        </p:nvGrpSpPr>
        <p:grpSpPr>
          <a:xfrm>
            <a:off x="9645661" y="5890757"/>
            <a:ext cx="201965" cy="205727"/>
            <a:chOff x="5093145" y="2955418"/>
            <a:chExt cx="1642110" cy="1642109"/>
          </a:xfrm>
        </p:grpSpPr>
        <p:sp>
          <p:nvSpPr>
            <p:cNvPr id="53" name="Oval 47">
              <a:extLst>
                <a:ext uri="{FF2B5EF4-FFF2-40B4-BE49-F238E27FC236}">
                  <a16:creationId xmlns:a16="http://schemas.microsoft.com/office/drawing/2014/main" id="{1A78A6C0-AEB5-4ABF-9C40-5539C322D41A}"/>
                </a:ext>
              </a:extLst>
            </p:cNvPr>
            <p:cNvSpPr/>
            <p:nvPr/>
          </p:nvSpPr>
          <p:spPr bwMode="auto">
            <a:xfrm>
              <a:off x="5093145" y="2955418"/>
              <a:ext cx="1642110" cy="1642109"/>
            </a:xfrm>
            <a:prstGeom prst="ellipse">
              <a:avLst/>
            </a:prstGeom>
            <a:solidFill>
              <a:srgbClr val="03715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54" name="Freeform 122">
              <a:extLst>
                <a:ext uri="{FF2B5EF4-FFF2-40B4-BE49-F238E27FC236}">
                  <a16:creationId xmlns:a16="http://schemas.microsoft.com/office/drawing/2014/main" id="{CA5AB405-EED0-4544-8CC8-14D1288A7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30" y="3508946"/>
              <a:ext cx="569945" cy="569945"/>
            </a:xfrm>
            <a:custGeom>
              <a:avLst/>
              <a:gdLst>
                <a:gd name="T0" fmla="*/ 268 w 290"/>
                <a:gd name="T1" fmla="*/ 181 h 290"/>
                <a:gd name="T2" fmla="*/ 217 w 290"/>
                <a:gd name="T3" fmla="*/ 186 h 290"/>
                <a:gd name="T4" fmla="*/ 159 w 290"/>
                <a:gd name="T5" fmla="*/ 127 h 290"/>
                <a:gd name="T6" fmla="*/ 287 w 290"/>
                <a:gd name="T7" fmla="*/ 50 h 290"/>
                <a:gd name="T8" fmla="*/ 265 w 290"/>
                <a:gd name="T9" fmla="*/ 28 h 290"/>
                <a:gd name="T10" fmla="*/ 101 w 290"/>
                <a:gd name="T11" fmla="*/ 70 h 290"/>
                <a:gd name="T12" fmla="*/ 41 w 290"/>
                <a:gd name="T13" fmla="*/ 9 h 290"/>
                <a:gd name="T14" fmla="*/ 9 w 290"/>
                <a:gd name="T15" fmla="*/ 9 h 290"/>
                <a:gd name="T16" fmla="*/ 9 w 290"/>
                <a:gd name="T17" fmla="*/ 41 h 290"/>
                <a:gd name="T18" fmla="*/ 70 w 290"/>
                <a:gd name="T19" fmla="*/ 101 h 290"/>
                <a:gd name="T20" fmla="*/ 28 w 290"/>
                <a:gd name="T21" fmla="*/ 265 h 290"/>
                <a:gd name="T22" fmla="*/ 50 w 290"/>
                <a:gd name="T23" fmla="*/ 287 h 290"/>
                <a:gd name="T24" fmla="*/ 127 w 290"/>
                <a:gd name="T25" fmla="*/ 159 h 290"/>
                <a:gd name="T26" fmla="*/ 185 w 290"/>
                <a:gd name="T27" fmla="*/ 217 h 290"/>
                <a:gd name="T28" fmla="*/ 181 w 290"/>
                <a:gd name="T29" fmla="*/ 269 h 290"/>
                <a:gd name="T30" fmla="*/ 203 w 290"/>
                <a:gd name="T31" fmla="*/ 290 h 290"/>
                <a:gd name="T32" fmla="*/ 234 w 290"/>
                <a:gd name="T33" fmla="*/ 234 h 290"/>
                <a:gd name="T34" fmla="*/ 290 w 290"/>
                <a:gd name="T35" fmla="*/ 203 h 290"/>
                <a:gd name="T36" fmla="*/ 268 w 290"/>
                <a:gd name="T37" fmla="*/ 18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14B75EF8-2637-4237-B682-4E3CCB6798A0}"/>
              </a:ext>
            </a:extLst>
          </p:cNvPr>
          <p:cNvGrpSpPr/>
          <p:nvPr/>
        </p:nvGrpSpPr>
        <p:grpSpPr>
          <a:xfrm>
            <a:off x="998113" y="6062362"/>
            <a:ext cx="2215810" cy="462161"/>
            <a:chOff x="7414774" y="4589516"/>
            <a:chExt cx="2215810" cy="462161"/>
          </a:xfrm>
        </p:grpSpPr>
        <p:sp>
          <p:nvSpPr>
            <p:cNvPr id="57" name="圆角矩形 15">
              <a:extLst>
                <a:ext uri="{FF2B5EF4-FFF2-40B4-BE49-F238E27FC236}">
                  <a16:creationId xmlns:a16="http://schemas.microsoft.com/office/drawing/2014/main" id="{D010F6D2-4D6D-473B-8D53-8B3FF72A81A2}"/>
                </a:ext>
              </a:extLst>
            </p:cNvPr>
            <p:cNvSpPr/>
            <p:nvPr/>
          </p:nvSpPr>
          <p:spPr>
            <a:xfrm>
              <a:off x="7414774" y="4589516"/>
              <a:ext cx="2215810" cy="462161"/>
            </a:xfrm>
            <a:prstGeom prst="roundRect">
              <a:avLst/>
            </a:prstGeom>
            <a:solidFill>
              <a:srgbClr val="037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98603006-BBD9-46E6-8425-961706D3AA93}"/>
                </a:ext>
              </a:extLst>
            </p:cNvPr>
            <p:cNvSpPr txBox="1"/>
            <p:nvPr/>
          </p:nvSpPr>
          <p:spPr>
            <a:xfrm>
              <a:off x="7571016" y="4639314"/>
              <a:ext cx="18904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拓展功能</a:t>
              </a:r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01085BA7-AA06-44FE-9EB4-7871D057C94A}"/>
              </a:ext>
            </a:extLst>
          </p:cNvPr>
          <p:cNvGrpSpPr/>
          <p:nvPr/>
        </p:nvGrpSpPr>
        <p:grpSpPr>
          <a:xfrm>
            <a:off x="3556529" y="6178573"/>
            <a:ext cx="201965" cy="205727"/>
            <a:chOff x="5093145" y="2955418"/>
            <a:chExt cx="1642110" cy="1642109"/>
          </a:xfrm>
        </p:grpSpPr>
        <p:sp>
          <p:nvSpPr>
            <p:cNvPr id="60" name="Oval 47">
              <a:extLst>
                <a:ext uri="{FF2B5EF4-FFF2-40B4-BE49-F238E27FC236}">
                  <a16:creationId xmlns:a16="http://schemas.microsoft.com/office/drawing/2014/main" id="{9A46C29D-41B2-4562-AF70-9AB3279D37EC}"/>
                </a:ext>
              </a:extLst>
            </p:cNvPr>
            <p:cNvSpPr/>
            <p:nvPr/>
          </p:nvSpPr>
          <p:spPr bwMode="auto">
            <a:xfrm>
              <a:off x="5093145" y="2955418"/>
              <a:ext cx="1642110" cy="1642109"/>
            </a:xfrm>
            <a:prstGeom prst="ellipse">
              <a:avLst/>
            </a:prstGeom>
            <a:solidFill>
              <a:srgbClr val="03715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61" name="Freeform 122">
              <a:extLst>
                <a:ext uri="{FF2B5EF4-FFF2-40B4-BE49-F238E27FC236}">
                  <a16:creationId xmlns:a16="http://schemas.microsoft.com/office/drawing/2014/main" id="{04190BA7-60BF-4274-837F-EBE98476D3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30" y="3508946"/>
              <a:ext cx="569945" cy="569945"/>
            </a:xfrm>
            <a:custGeom>
              <a:avLst/>
              <a:gdLst>
                <a:gd name="T0" fmla="*/ 268 w 290"/>
                <a:gd name="T1" fmla="*/ 181 h 290"/>
                <a:gd name="T2" fmla="*/ 217 w 290"/>
                <a:gd name="T3" fmla="*/ 186 h 290"/>
                <a:gd name="T4" fmla="*/ 159 w 290"/>
                <a:gd name="T5" fmla="*/ 127 h 290"/>
                <a:gd name="T6" fmla="*/ 287 w 290"/>
                <a:gd name="T7" fmla="*/ 50 h 290"/>
                <a:gd name="T8" fmla="*/ 265 w 290"/>
                <a:gd name="T9" fmla="*/ 28 h 290"/>
                <a:gd name="T10" fmla="*/ 101 w 290"/>
                <a:gd name="T11" fmla="*/ 70 h 290"/>
                <a:gd name="T12" fmla="*/ 41 w 290"/>
                <a:gd name="T13" fmla="*/ 9 h 290"/>
                <a:gd name="T14" fmla="*/ 9 w 290"/>
                <a:gd name="T15" fmla="*/ 9 h 290"/>
                <a:gd name="T16" fmla="*/ 9 w 290"/>
                <a:gd name="T17" fmla="*/ 41 h 290"/>
                <a:gd name="T18" fmla="*/ 70 w 290"/>
                <a:gd name="T19" fmla="*/ 101 h 290"/>
                <a:gd name="T20" fmla="*/ 28 w 290"/>
                <a:gd name="T21" fmla="*/ 265 h 290"/>
                <a:gd name="T22" fmla="*/ 50 w 290"/>
                <a:gd name="T23" fmla="*/ 287 h 290"/>
                <a:gd name="T24" fmla="*/ 127 w 290"/>
                <a:gd name="T25" fmla="*/ 159 h 290"/>
                <a:gd name="T26" fmla="*/ 185 w 290"/>
                <a:gd name="T27" fmla="*/ 217 h 290"/>
                <a:gd name="T28" fmla="*/ 181 w 290"/>
                <a:gd name="T29" fmla="*/ 269 h 290"/>
                <a:gd name="T30" fmla="*/ 203 w 290"/>
                <a:gd name="T31" fmla="*/ 290 h 290"/>
                <a:gd name="T32" fmla="*/ 234 w 290"/>
                <a:gd name="T33" fmla="*/ 234 h 290"/>
                <a:gd name="T34" fmla="*/ 290 w 290"/>
                <a:gd name="T35" fmla="*/ 203 h 290"/>
                <a:gd name="T36" fmla="*/ 268 w 290"/>
                <a:gd name="T37" fmla="*/ 18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3324CCC2-5B65-4048-B7D4-746922E66D88}"/>
              </a:ext>
            </a:extLst>
          </p:cNvPr>
          <p:cNvSpPr txBox="1"/>
          <p:nvPr/>
        </p:nvSpPr>
        <p:spPr>
          <a:xfrm>
            <a:off x="3746876" y="6127547"/>
            <a:ext cx="27285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学生成绩、学生信息</a:t>
            </a:r>
            <a:r>
              <a:rPr lang="en-US" altLang="zh-CN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excel</a:t>
            </a:r>
            <a:r>
              <a:rPr lang="zh-CN" altLang="en-US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下载</a:t>
            </a:r>
          </a:p>
        </p:txBody>
      </p: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56F7ED94-A640-4A9E-95EF-56ACA53075C9}"/>
              </a:ext>
            </a:extLst>
          </p:cNvPr>
          <p:cNvGrpSpPr/>
          <p:nvPr/>
        </p:nvGrpSpPr>
        <p:grpSpPr>
          <a:xfrm>
            <a:off x="6665792" y="6178391"/>
            <a:ext cx="201965" cy="205727"/>
            <a:chOff x="5093145" y="2955418"/>
            <a:chExt cx="1642110" cy="1642109"/>
          </a:xfrm>
        </p:grpSpPr>
        <p:sp>
          <p:nvSpPr>
            <p:cNvPr id="63" name="Oval 47">
              <a:extLst>
                <a:ext uri="{FF2B5EF4-FFF2-40B4-BE49-F238E27FC236}">
                  <a16:creationId xmlns:a16="http://schemas.microsoft.com/office/drawing/2014/main" id="{4449C10C-E98E-4B5F-99C6-CDDCD709F1BD}"/>
                </a:ext>
              </a:extLst>
            </p:cNvPr>
            <p:cNvSpPr/>
            <p:nvPr/>
          </p:nvSpPr>
          <p:spPr bwMode="auto">
            <a:xfrm>
              <a:off x="5093145" y="2955418"/>
              <a:ext cx="1642110" cy="1642109"/>
            </a:xfrm>
            <a:prstGeom prst="ellipse">
              <a:avLst/>
            </a:prstGeom>
            <a:solidFill>
              <a:srgbClr val="03715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64" name="Freeform 122">
              <a:extLst>
                <a:ext uri="{FF2B5EF4-FFF2-40B4-BE49-F238E27FC236}">
                  <a16:creationId xmlns:a16="http://schemas.microsoft.com/office/drawing/2014/main" id="{A6910496-0B78-41B3-B9A5-8E8531D61C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30" y="3508946"/>
              <a:ext cx="569945" cy="569945"/>
            </a:xfrm>
            <a:custGeom>
              <a:avLst/>
              <a:gdLst>
                <a:gd name="T0" fmla="*/ 268 w 290"/>
                <a:gd name="T1" fmla="*/ 181 h 290"/>
                <a:gd name="T2" fmla="*/ 217 w 290"/>
                <a:gd name="T3" fmla="*/ 186 h 290"/>
                <a:gd name="T4" fmla="*/ 159 w 290"/>
                <a:gd name="T5" fmla="*/ 127 h 290"/>
                <a:gd name="T6" fmla="*/ 287 w 290"/>
                <a:gd name="T7" fmla="*/ 50 h 290"/>
                <a:gd name="T8" fmla="*/ 265 w 290"/>
                <a:gd name="T9" fmla="*/ 28 h 290"/>
                <a:gd name="T10" fmla="*/ 101 w 290"/>
                <a:gd name="T11" fmla="*/ 70 h 290"/>
                <a:gd name="T12" fmla="*/ 41 w 290"/>
                <a:gd name="T13" fmla="*/ 9 h 290"/>
                <a:gd name="T14" fmla="*/ 9 w 290"/>
                <a:gd name="T15" fmla="*/ 9 h 290"/>
                <a:gd name="T16" fmla="*/ 9 w 290"/>
                <a:gd name="T17" fmla="*/ 41 h 290"/>
                <a:gd name="T18" fmla="*/ 70 w 290"/>
                <a:gd name="T19" fmla="*/ 101 h 290"/>
                <a:gd name="T20" fmla="*/ 28 w 290"/>
                <a:gd name="T21" fmla="*/ 265 h 290"/>
                <a:gd name="T22" fmla="*/ 50 w 290"/>
                <a:gd name="T23" fmla="*/ 287 h 290"/>
                <a:gd name="T24" fmla="*/ 127 w 290"/>
                <a:gd name="T25" fmla="*/ 159 h 290"/>
                <a:gd name="T26" fmla="*/ 185 w 290"/>
                <a:gd name="T27" fmla="*/ 217 h 290"/>
                <a:gd name="T28" fmla="*/ 181 w 290"/>
                <a:gd name="T29" fmla="*/ 269 h 290"/>
                <a:gd name="T30" fmla="*/ 203 w 290"/>
                <a:gd name="T31" fmla="*/ 290 h 290"/>
                <a:gd name="T32" fmla="*/ 234 w 290"/>
                <a:gd name="T33" fmla="*/ 234 h 290"/>
                <a:gd name="T34" fmla="*/ 290 w 290"/>
                <a:gd name="T35" fmla="*/ 203 h 290"/>
                <a:gd name="T36" fmla="*/ 268 w 290"/>
                <a:gd name="T37" fmla="*/ 18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65" name="文本框 64">
            <a:extLst>
              <a:ext uri="{FF2B5EF4-FFF2-40B4-BE49-F238E27FC236}">
                <a16:creationId xmlns:a16="http://schemas.microsoft.com/office/drawing/2014/main" id="{8F3607A4-F06D-479F-ACE7-ABFB3B22FBA2}"/>
              </a:ext>
            </a:extLst>
          </p:cNvPr>
          <p:cNvSpPr txBox="1"/>
          <p:nvPr/>
        </p:nvSpPr>
        <p:spPr>
          <a:xfrm>
            <a:off x="6867757" y="6128935"/>
            <a:ext cx="25262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试题批量上传</a:t>
            </a:r>
          </a:p>
        </p:txBody>
      </p:sp>
    </p:spTree>
    <p:extLst>
      <p:ext uri="{BB962C8B-B14F-4D97-AF65-F5344CB8AC3E}">
        <p14:creationId xmlns:p14="http://schemas.microsoft.com/office/powerpoint/2010/main" val="2592373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00"/>
                            </p:stCondLst>
                            <p:childTnLst>
                              <p:par>
                                <p:cTn id="7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2000"/>
                            </p:stCondLst>
                            <p:childTnLst>
                              <p:par>
                                <p:cTn id="7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422671" y="571201"/>
            <a:ext cx="6068291" cy="5664647"/>
            <a:chOff x="2496157" y="237388"/>
            <a:chExt cx="6822015" cy="6383223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99730" y="237388"/>
              <a:ext cx="6818442" cy="6383223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496157" y="237388"/>
              <a:ext cx="6822015" cy="6383065"/>
            </a:xfrm>
            <a:prstGeom prst="rect">
              <a:avLst/>
            </a:prstGeom>
          </p:spPr>
        </p:pic>
      </p:grpSp>
      <p:grpSp>
        <p:nvGrpSpPr>
          <p:cNvPr id="7" name="组合 6"/>
          <p:cNvGrpSpPr/>
          <p:nvPr/>
        </p:nvGrpSpPr>
        <p:grpSpPr>
          <a:xfrm>
            <a:off x="346734" y="829931"/>
            <a:ext cx="5144671" cy="5197160"/>
            <a:chOff x="346734" y="829931"/>
            <a:chExt cx="5144671" cy="519716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6734" y="829931"/>
              <a:ext cx="5144671" cy="5197160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1450931" y="2161083"/>
              <a:ext cx="3844955" cy="2646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1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6672263" y="2708275"/>
            <a:ext cx="5289550" cy="1368425"/>
            <a:chOff x="6672263" y="2708275"/>
            <a:chExt cx="5289550" cy="1368425"/>
          </a:xfrm>
        </p:grpSpPr>
        <p:grpSp>
          <p:nvGrpSpPr>
            <p:cNvPr id="13" name="组合 2"/>
            <p:cNvGrpSpPr>
              <a:grpSpLocks/>
            </p:cNvGrpSpPr>
            <p:nvPr/>
          </p:nvGrpSpPr>
          <p:grpSpPr bwMode="auto">
            <a:xfrm>
              <a:off x="6888163" y="3098800"/>
              <a:ext cx="4900564" cy="646331"/>
              <a:chOff x="322440" y="4184903"/>
              <a:chExt cx="4900847" cy="646549"/>
            </a:xfrm>
          </p:grpSpPr>
          <p:sp>
            <p:nvSpPr>
              <p:cNvPr id="14" name="文本框 13"/>
              <p:cNvSpPr txBox="1"/>
              <p:nvPr/>
            </p:nvSpPr>
            <p:spPr>
              <a:xfrm>
                <a:off x="1198791" y="4184903"/>
                <a:ext cx="4024496" cy="6465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fontAlgn="base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3600" b="1" dirty="0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项目展示</a:t>
                </a:r>
              </a:p>
            </p:txBody>
          </p:sp>
          <p:grpSp>
            <p:nvGrpSpPr>
              <p:cNvPr id="15" name="组合 4"/>
              <p:cNvGrpSpPr>
                <a:grpSpLocks/>
              </p:cNvGrpSpPr>
              <p:nvPr/>
            </p:nvGrpSpPr>
            <p:grpSpPr bwMode="auto">
              <a:xfrm>
                <a:off x="322440" y="4202901"/>
                <a:ext cx="658251" cy="610334"/>
                <a:chOff x="2680724" y="3950006"/>
                <a:chExt cx="863174" cy="800339"/>
              </a:xfrm>
            </p:grpSpPr>
            <p:sp>
              <p:nvSpPr>
                <p:cNvPr id="16" name="任意多边形 15"/>
                <p:cNvSpPr/>
                <p:nvPr/>
              </p:nvSpPr>
              <p:spPr>
                <a:xfrm>
                  <a:off x="2711951" y="3949312"/>
                  <a:ext cx="832733" cy="801728"/>
                </a:xfrm>
                <a:custGeom>
                  <a:avLst/>
                  <a:gdLst>
                    <a:gd name="connsiteX0" fmla="*/ 0 w 637309"/>
                    <a:gd name="connsiteY0" fmla="*/ 235527 h 568036"/>
                    <a:gd name="connsiteX1" fmla="*/ 637309 w 637309"/>
                    <a:gd name="connsiteY1" fmla="*/ 0 h 568036"/>
                    <a:gd name="connsiteX2" fmla="*/ 318655 w 637309"/>
                    <a:gd name="connsiteY2" fmla="*/ 568036 h 568036"/>
                    <a:gd name="connsiteX3" fmla="*/ 318655 w 637309"/>
                    <a:gd name="connsiteY3" fmla="*/ 332509 h 568036"/>
                    <a:gd name="connsiteX4" fmla="*/ 0 w 637309"/>
                    <a:gd name="connsiteY4" fmla="*/ 235527 h 568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7309" h="568036">
                      <a:moveTo>
                        <a:pt x="0" y="235527"/>
                      </a:moveTo>
                      <a:lnTo>
                        <a:pt x="637309" y="0"/>
                      </a:lnTo>
                      <a:lnTo>
                        <a:pt x="318655" y="568036"/>
                      </a:lnTo>
                      <a:lnTo>
                        <a:pt x="318655" y="332509"/>
                      </a:lnTo>
                      <a:lnTo>
                        <a:pt x="0" y="235527"/>
                      </a:lnTo>
                      <a:close/>
                    </a:path>
                  </a:pathLst>
                </a:custGeom>
                <a:solidFill>
                  <a:srgbClr val="0E359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 sz="1600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7" name="任意多边形 16"/>
                <p:cNvSpPr/>
                <p:nvPr/>
              </p:nvSpPr>
              <p:spPr>
                <a:xfrm>
                  <a:off x="2680724" y="3959723"/>
                  <a:ext cx="863960" cy="699691"/>
                </a:xfrm>
                <a:custGeom>
                  <a:avLst/>
                  <a:gdLst>
                    <a:gd name="connsiteX0" fmla="*/ 0 w 637309"/>
                    <a:gd name="connsiteY0" fmla="*/ 235527 h 568036"/>
                    <a:gd name="connsiteX1" fmla="*/ 637309 w 637309"/>
                    <a:gd name="connsiteY1" fmla="*/ 0 h 568036"/>
                    <a:gd name="connsiteX2" fmla="*/ 318655 w 637309"/>
                    <a:gd name="connsiteY2" fmla="*/ 568036 h 568036"/>
                    <a:gd name="connsiteX3" fmla="*/ 318655 w 637309"/>
                    <a:gd name="connsiteY3" fmla="*/ 332509 h 568036"/>
                    <a:gd name="connsiteX4" fmla="*/ 0 w 637309"/>
                    <a:gd name="connsiteY4" fmla="*/ 235527 h 5680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37309" h="568036">
                      <a:moveTo>
                        <a:pt x="0" y="235527"/>
                      </a:moveTo>
                      <a:lnTo>
                        <a:pt x="637309" y="0"/>
                      </a:lnTo>
                      <a:lnTo>
                        <a:pt x="318655" y="568036"/>
                      </a:lnTo>
                      <a:lnTo>
                        <a:pt x="318655" y="332509"/>
                      </a:lnTo>
                      <a:lnTo>
                        <a:pt x="0" y="235527"/>
                      </a:lnTo>
                      <a:close/>
                    </a:path>
                  </a:pathLst>
                </a:custGeom>
                <a:solidFill>
                  <a:srgbClr val="8FB3A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zh-CN" altLang="en-US" sz="1600">
                    <a:solidFill>
                      <a:prstClr val="white"/>
                    </a:solidFill>
                  </a:endParaRPr>
                </a:p>
              </p:txBody>
            </p:sp>
          </p:grpSp>
        </p:grpSp>
        <p:sp>
          <p:nvSpPr>
            <p:cNvPr id="18" name="图文框 17"/>
            <p:cNvSpPr/>
            <p:nvPr/>
          </p:nvSpPr>
          <p:spPr>
            <a:xfrm>
              <a:off x="6672263" y="2708275"/>
              <a:ext cx="5289550" cy="1368425"/>
            </a:xfrm>
            <a:prstGeom prst="frame">
              <a:avLst>
                <a:gd name="adj1" fmla="val 1900"/>
              </a:avLst>
            </a:prstGeom>
            <a:gradFill>
              <a:gsLst>
                <a:gs pos="25000">
                  <a:srgbClr val="00D5B5"/>
                </a:gs>
                <a:gs pos="0">
                  <a:srgbClr val="F47508"/>
                </a:gs>
                <a:gs pos="49000">
                  <a:srgbClr val="F47508"/>
                </a:gs>
                <a:gs pos="72000">
                  <a:srgbClr val="0089AB"/>
                </a:gs>
                <a:gs pos="94000">
                  <a:srgbClr val="FEA300"/>
                </a:gs>
              </a:gsLst>
              <a:lin ang="8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5590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75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1257" y="159659"/>
            <a:ext cx="949376" cy="870856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95189" y="333477"/>
            <a:ext cx="43372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部分界面展示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1291009" y="4589516"/>
            <a:ext cx="4443041" cy="1430285"/>
            <a:chOff x="1291009" y="4589516"/>
            <a:chExt cx="4443041" cy="1430285"/>
          </a:xfrm>
        </p:grpSpPr>
        <p:sp>
          <p:nvSpPr>
            <p:cNvPr id="7" name="圆角矩形 6"/>
            <p:cNvSpPr/>
            <p:nvPr/>
          </p:nvSpPr>
          <p:spPr>
            <a:xfrm>
              <a:off x="1291009" y="4858163"/>
              <a:ext cx="4443041" cy="1161638"/>
            </a:xfrm>
            <a:prstGeom prst="roundRect">
              <a:avLst>
                <a:gd name="adj" fmla="val 9083"/>
              </a:avLst>
            </a:prstGeom>
            <a:noFill/>
            <a:ln>
              <a:solidFill>
                <a:srgbClr val="ADBA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1624384" y="5157174"/>
              <a:ext cx="3923980" cy="7289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用户选择一种身份登录，后台判定用户身份是否正确</a:t>
              </a:r>
              <a:endParaRPr lang="en-US" altLang="zh-CN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圆角矩形 8"/>
            <p:cNvSpPr/>
            <p:nvPr/>
          </p:nvSpPr>
          <p:spPr>
            <a:xfrm>
              <a:off x="2404624" y="4589516"/>
              <a:ext cx="2215810" cy="462161"/>
            </a:xfrm>
            <a:prstGeom prst="roundRect">
              <a:avLst/>
            </a:prstGeom>
            <a:solidFill>
              <a:srgbClr val="037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560866" y="4639314"/>
              <a:ext cx="18904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登陆界面</a:t>
              </a:r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301159" y="4589516"/>
            <a:ext cx="4443041" cy="1430285"/>
            <a:chOff x="6301159" y="4589516"/>
            <a:chExt cx="4443041" cy="1430285"/>
          </a:xfrm>
        </p:grpSpPr>
        <p:sp>
          <p:nvSpPr>
            <p:cNvPr id="14" name="圆角矩形 13"/>
            <p:cNvSpPr/>
            <p:nvPr/>
          </p:nvSpPr>
          <p:spPr>
            <a:xfrm>
              <a:off x="6301159" y="4858163"/>
              <a:ext cx="4443041" cy="1161638"/>
            </a:xfrm>
            <a:prstGeom prst="roundRect">
              <a:avLst>
                <a:gd name="adj" fmla="val 9083"/>
              </a:avLst>
            </a:prstGeom>
            <a:noFill/>
            <a:ln>
              <a:solidFill>
                <a:srgbClr val="ADBA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>
              <a:off x="6379600" y="5158148"/>
              <a:ext cx="4364600" cy="3965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dirty="0">
                  <a:solidFill>
                    <a:srgbClr val="445469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能够实现表单验证，对用户进行空值提醒</a:t>
              </a:r>
              <a:endParaRPr lang="en-US" altLang="zh-CN" dirty="0">
                <a:solidFill>
                  <a:srgbClr val="445469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7414774" y="4589516"/>
              <a:ext cx="2215810" cy="462161"/>
            </a:xfrm>
            <a:prstGeom prst="roundRect">
              <a:avLst/>
            </a:prstGeom>
            <a:solidFill>
              <a:srgbClr val="03715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571016" y="4639314"/>
              <a:ext cx="189045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216817">
                <a:spcBef>
                  <a:spcPct val="20000"/>
                </a:spcBef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注册界面</a:t>
              </a:r>
              <a:endParaRPr lang="en-US" altLang="zh-CN" sz="1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FF1ADF7F-D579-460E-AB16-5B42C47434C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51" r="12432" b="-386"/>
          <a:stretch/>
        </p:blipFill>
        <p:spPr>
          <a:xfrm>
            <a:off x="1210632" y="1411108"/>
            <a:ext cx="4524169" cy="297231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919F4AE2-7EB5-49A7-A0FA-DF5AA6893A7C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5" r="11650" b="602"/>
          <a:stretch/>
        </p:blipFill>
        <p:spPr>
          <a:xfrm>
            <a:off x="6192143" y="1411108"/>
            <a:ext cx="4648200" cy="296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751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692</TotalTime>
  <Words>997</Words>
  <Application>Microsoft Office PowerPoint</Application>
  <PresentationFormat>宽屏</PresentationFormat>
  <Paragraphs>120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微软雅黑</vt:lpstr>
      <vt:lpstr>Agency FB</vt:lpstr>
      <vt:lpstr>Arial</vt:lpstr>
      <vt:lpstr>Calibri</vt:lpstr>
      <vt:lpstr>Calibri Light</vt:lpstr>
      <vt:lpstr>Roboto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绿色墨迹</dc:title>
  <dc:creator>第一PPT</dc:creator>
  <cp:keywords>www.1ppt.com</cp:keywords>
  <dc:description>www.1ppt.com</dc:description>
  <cp:lastModifiedBy>Administrator</cp:lastModifiedBy>
  <cp:revision>67</cp:revision>
  <dcterms:created xsi:type="dcterms:W3CDTF">2015-09-01T03:04:36Z</dcterms:created>
  <dcterms:modified xsi:type="dcterms:W3CDTF">2020-06-01T09:22:16Z</dcterms:modified>
</cp:coreProperties>
</file>

<file path=docProps/thumbnail.jpeg>
</file>